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8" r:id="rId3"/>
    <p:sldId id="259" r:id="rId4"/>
    <p:sldId id="262" r:id="rId5"/>
    <p:sldId id="265" r:id="rId6"/>
    <p:sldId id="263" r:id="rId7"/>
    <p:sldId id="264" r:id="rId8"/>
    <p:sldId id="268" r:id="rId9"/>
    <p:sldId id="266" r:id="rId10"/>
    <p:sldId id="267" r:id="rId11"/>
    <p:sldId id="269" r:id="rId12"/>
    <p:sldId id="270" r:id="rId13"/>
    <p:sldId id="271" r:id="rId14"/>
    <p:sldId id="273" r:id="rId15"/>
    <p:sldId id="274" r:id="rId16"/>
    <p:sldId id="275" r:id="rId17"/>
    <p:sldId id="276" r:id="rId18"/>
    <p:sldId id="277" r:id="rId19"/>
    <p:sldId id="280" r:id="rId20"/>
    <p:sldId id="281" r:id="rId21"/>
    <p:sldId id="283" r:id="rId22"/>
    <p:sldId id="282" r:id="rId23"/>
    <p:sldId id="288" r:id="rId24"/>
    <p:sldId id="284" r:id="rId25"/>
    <p:sldId id="286" r:id="rId26"/>
    <p:sldId id="287"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100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EF425-5662-4041-ABFF-5506D9488EC0}"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ru-RU"/>
        </a:p>
      </dgm:t>
    </dgm:pt>
    <dgm:pt modelId="{1904C248-697C-49CC-B410-106A551EECFF}">
      <dgm:prSet phldrT="[Текст]"/>
      <dgm:spPr/>
      <dgm:t>
        <a:bodyPr/>
        <a:lstStyle/>
        <a:p>
          <a:r>
            <a:rPr lang="uk-UA" dirty="0" smtClean="0"/>
            <a:t>Зміни до Конституції України</a:t>
          </a:r>
          <a:endParaRPr lang="ru-RU" dirty="0"/>
        </a:p>
      </dgm:t>
    </dgm:pt>
    <dgm:pt modelId="{4708F5C6-1F07-4392-9D0D-DDBF10081A1B}" type="parTrans" cxnId="{412C5EB7-302A-4D89-BDAA-61686F4E7441}">
      <dgm:prSet/>
      <dgm:spPr/>
      <dgm:t>
        <a:bodyPr/>
        <a:lstStyle/>
        <a:p>
          <a:endParaRPr lang="ru-RU"/>
        </a:p>
      </dgm:t>
    </dgm:pt>
    <dgm:pt modelId="{269C94F9-4976-44C1-BBE0-D9D2F3CB892E}" type="sibTrans" cxnId="{412C5EB7-302A-4D89-BDAA-61686F4E7441}">
      <dgm:prSet/>
      <dgm:spPr/>
      <dgm:t>
        <a:bodyPr/>
        <a:lstStyle/>
        <a:p>
          <a:endParaRPr lang="ru-RU"/>
        </a:p>
      </dgm:t>
    </dgm:pt>
    <dgm:pt modelId="{12F1FA40-2624-4CA6-BD1E-F2A99EAA7D67}">
      <dgm:prSet phldrT="[Текст]"/>
      <dgm:spPr/>
      <dgm:t>
        <a:bodyPr/>
        <a:lstStyle/>
        <a:p>
          <a:r>
            <a:rPr lang="uk-UA" dirty="0" smtClean="0"/>
            <a:t>Проект Закону </a:t>
          </a:r>
          <a:r>
            <a:rPr lang="uk-UA" dirty="0" err="1" smtClean="0"/>
            <a:t>“Про</a:t>
          </a:r>
          <a:r>
            <a:rPr lang="uk-UA" dirty="0" smtClean="0"/>
            <a:t> </a:t>
          </a:r>
          <a:r>
            <a:rPr lang="uk-UA" dirty="0" err="1" smtClean="0"/>
            <a:t>освіту”</a:t>
          </a:r>
          <a:endParaRPr lang="ru-RU" dirty="0"/>
        </a:p>
      </dgm:t>
    </dgm:pt>
    <dgm:pt modelId="{9CEFBB0F-4798-4E28-A856-AD59AE38AB0B}" type="parTrans" cxnId="{3CB0B60B-5663-41F8-ACF7-36F788DC0AC7}">
      <dgm:prSet/>
      <dgm:spPr/>
      <dgm:t>
        <a:bodyPr/>
        <a:lstStyle/>
        <a:p>
          <a:endParaRPr lang="ru-RU"/>
        </a:p>
      </dgm:t>
    </dgm:pt>
    <dgm:pt modelId="{3DF095D2-75A2-4F5E-AF98-A99735C51C50}" type="sibTrans" cxnId="{3CB0B60B-5663-41F8-ACF7-36F788DC0AC7}">
      <dgm:prSet/>
      <dgm:spPr/>
      <dgm:t>
        <a:bodyPr/>
        <a:lstStyle/>
        <a:p>
          <a:endParaRPr lang="ru-RU"/>
        </a:p>
      </dgm:t>
    </dgm:pt>
    <dgm:pt modelId="{4D5D57C3-2D95-4B4D-9C67-B9F749D840AF}">
      <dgm:prSet phldrT="[Текст]"/>
      <dgm:spPr/>
      <dgm:t>
        <a:bodyPr/>
        <a:lstStyle/>
        <a:p>
          <a:r>
            <a:rPr lang="uk-UA" dirty="0" smtClean="0"/>
            <a:t>Концепція національного виховання</a:t>
          </a:r>
          <a:endParaRPr lang="ru-RU" dirty="0"/>
        </a:p>
      </dgm:t>
    </dgm:pt>
    <dgm:pt modelId="{4DD1E668-7D8A-45A0-A20A-EEBDC7571FDA}" type="parTrans" cxnId="{1401F726-9969-420B-AFD5-506C2225BFE0}">
      <dgm:prSet/>
      <dgm:spPr/>
      <dgm:t>
        <a:bodyPr/>
        <a:lstStyle/>
        <a:p>
          <a:endParaRPr lang="ru-RU"/>
        </a:p>
      </dgm:t>
    </dgm:pt>
    <dgm:pt modelId="{FCAC01AD-89F7-45F8-9262-C996EF6BF363}" type="sibTrans" cxnId="{1401F726-9969-420B-AFD5-506C2225BFE0}">
      <dgm:prSet/>
      <dgm:spPr/>
      <dgm:t>
        <a:bodyPr/>
        <a:lstStyle/>
        <a:p>
          <a:endParaRPr lang="ru-RU"/>
        </a:p>
      </dgm:t>
    </dgm:pt>
    <dgm:pt modelId="{F2AC76D7-EF80-4577-A6E8-CA6A84FE8861}">
      <dgm:prSet/>
      <dgm:spPr/>
      <dgm:t>
        <a:bodyPr/>
        <a:lstStyle/>
        <a:p>
          <a:r>
            <a:rPr lang="uk-UA" dirty="0" smtClean="0"/>
            <a:t>Оновлення навчальних планів</a:t>
          </a:r>
          <a:endParaRPr lang="ru-RU" dirty="0"/>
        </a:p>
      </dgm:t>
    </dgm:pt>
    <dgm:pt modelId="{461EACDD-B567-4826-A626-1624AAE2E659}" type="parTrans" cxnId="{5677B89C-DA24-42BF-9DA9-C35EBBDE919D}">
      <dgm:prSet/>
      <dgm:spPr/>
      <dgm:t>
        <a:bodyPr/>
        <a:lstStyle/>
        <a:p>
          <a:endParaRPr lang="ru-RU"/>
        </a:p>
      </dgm:t>
    </dgm:pt>
    <dgm:pt modelId="{ADEB6B08-42AA-444B-B176-3ED52A70DD7B}" type="sibTrans" cxnId="{5677B89C-DA24-42BF-9DA9-C35EBBDE919D}">
      <dgm:prSet/>
      <dgm:spPr/>
      <dgm:t>
        <a:bodyPr/>
        <a:lstStyle/>
        <a:p>
          <a:endParaRPr lang="ru-RU"/>
        </a:p>
      </dgm:t>
    </dgm:pt>
    <dgm:pt modelId="{028616F0-9A5F-4F54-B253-83ECBF290816}">
      <dgm:prSet/>
      <dgm:spPr/>
      <dgm:t>
        <a:bodyPr/>
        <a:lstStyle/>
        <a:p>
          <a:r>
            <a:rPr lang="uk-UA" dirty="0" smtClean="0"/>
            <a:t>Зміна підходів до підсумкової атестації та ЗНО</a:t>
          </a:r>
          <a:endParaRPr lang="ru-RU" dirty="0"/>
        </a:p>
      </dgm:t>
    </dgm:pt>
    <dgm:pt modelId="{CABA44D5-516D-4F48-95A7-50B9EEE0D928}" type="parTrans" cxnId="{8130B3D5-826A-4815-9D17-EF2F9669BC23}">
      <dgm:prSet/>
      <dgm:spPr/>
      <dgm:t>
        <a:bodyPr/>
        <a:lstStyle/>
        <a:p>
          <a:endParaRPr lang="ru-RU"/>
        </a:p>
      </dgm:t>
    </dgm:pt>
    <dgm:pt modelId="{22ACD3EE-5964-4F28-B398-47D89463ED2F}" type="sibTrans" cxnId="{8130B3D5-826A-4815-9D17-EF2F9669BC23}">
      <dgm:prSet/>
      <dgm:spPr/>
      <dgm:t>
        <a:bodyPr/>
        <a:lstStyle/>
        <a:p>
          <a:endParaRPr lang="ru-RU"/>
        </a:p>
      </dgm:t>
    </dgm:pt>
    <dgm:pt modelId="{050BAB7B-AD89-46D9-BADB-6FB97FEDAE33}" type="pres">
      <dgm:prSet presAssocID="{3F6EF425-5662-4041-ABFF-5506D9488EC0}" presName="linear" presStyleCnt="0">
        <dgm:presLayoutVars>
          <dgm:dir/>
          <dgm:animLvl val="lvl"/>
          <dgm:resizeHandles val="exact"/>
        </dgm:presLayoutVars>
      </dgm:prSet>
      <dgm:spPr/>
      <dgm:t>
        <a:bodyPr/>
        <a:lstStyle/>
        <a:p>
          <a:endParaRPr lang="ru-RU"/>
        </a:p>
      </dgm:t>
    </dgm:pt>
    <dgm:pt modelId="{CAD9C658-C6D1-4741-834D-4E0F9CC7AD3D}" type="pres">
      <dgm:prSet presAssocID="{1904C248-697C-49CC-B410-106A551EECFF}" presName="parentLin" presStyleCnt="0"/>
      <dgm:spPr/>
    </dgm:pt>
    <dgm:pt modelId="{1EC7CB9F-7C07-4E41-904F-66C70BEE165D}" type="pres">
      <dgm:prSet presAssocID="{1904C248-697C-49CC-B410-106A551EECFF}" presName="parentLeftMargin" presStyleLbl="node1" presStyleIdx="0" presStyleCnt="5"/>
      <dgm:spPr/>
      <dgm:t>
        <a:bodyPr/>
        <a:lstStyle/>
        <a:p>
          <a:endParaRPr lang="ru-RU"/>
        </a:p>
      </dgm:t>
    </dgm:pt>
    <dgm:pt modelId="{FE38C254-6D22-44D1-ACF9-0D1B8D9EBB07}" type="pres">
      <dgm:prSet presAssocID="{1904C248-697C-49CC-B410-106A551EECFF}" presName="parentText" presStyleLbl="node1" presStyleIdx="0" presStyleCnt="5">
        <dgm:presLayoutVars>
          <dgm:chMax val="0"/>
          <dgm:bulletEnabled val="1"/>
        </dgm:presLayoutVars>
      </dgm:prSet>
      <dgm:spPr/>
      <dgm:t>
        <a:bodyPr/>
        <a:lstStyle/>
        <a:p>
          <a:endParaRPr lang="ru-RU"/>
        </a:p>
      </dgm:t>
    </dgm:pt>
    <dgm:pt modelId="{2BB3FFD1-C6BF-43B0-9631-E2D8A600C578}" type="pres">
      <dgm:prSet presAssocID="{1904C248-697C-49CC-B410-106A551EECFF}" presName="negativeSpace" presStyleCnt="0"/>
      <dgm:spPr/>
    </dgm:pt>
    <dgm:pt modelId="{8554305E-3EE5-4AD8-BC18-2ADBED84E10B}" type="pres">
      <dgm:prSet presAssocID="{1904C248-697C-49CC-B410-106A551EECFF}" presName="childText" presStyleLbl="conFgAcc1" presStyleIdx="0" presStyleCnt="5">
        <dgm:presLayoutVars>
          <dgm:bulletEnabled val="1"/>
        </dgm:presLayoutVars>
      </dgm:prSet>
      <dgm:spPr/>
    </dgm:pt>
    <dgm:pt modelId="{59FF0899-9DCC-4C5E-A669-558A6F9C53A5}" type="pres">
      <dgm:prSet presAssocID="{269C94F9-4976-44C1-BBE0-D9D2F3CB892E}" presName="spaceBetweenRectangles" presStyleCnt="0"/>
      <dgm:spPr/>
    </dgm:pt>
    <dgm:pt modelId="{BE9AC1C7-D353-4A47-9CA7-3765FCFE2027}" type="pres">
      <dgm:prSet presAssocID="{12F1FA40-2624-4CA6-BD1E-F2A99EAA7D67}" presName="parentLin" presStyleCnt="0"/>
      <dgm:spPr/>
    </dgm:pt>
    <dgm:pt modelId="{A78AA9B3-DC79-4B7E-B529-63B13E110755}" type="pres">
      <dgm:prSet presAssocID="{12F1FA40-2624-4CA6-BD1E-F2A99EAA7D67}" presName="parentLeftMargin" presStyleLbl="node1" presStyleIdx="0" presStyleCnt="5"/>
      <dgm:spPr/>
      <dgm:t>
        <a:bodyPr/>
        <a:lstStyle/>
        <a:p>
          <a:endParaRPr lang="ru-RU"/>
        </a:p>
      </dgm:t>
    </dgm:pt>
    <dgm:pt modelId="{ABF17D4D-F2B6-4CE5-8CCD-BFEC9B840908}" type="pres">
      <dgm:prSet presAssocID="{12F1FA40-2624-4CA6-BD1E-F2A99EAA7D67}" presName="parentText" presStyleLbl="node1" presStyleIdx="1" presStyleCnt="5">
        <dgm:presLayoutVars>
          <dgm:chMax val="0"/>
          <dgm:bulletEnabled val="1"/>
        </dgm:presLayoutVars>
      </dgm:prSet>
      <dgm:spPr/>
      <dgm:t>
        <a:bodyPr/>
        <a:lstStyle/>
        <a:p>
          <a:endParaRPr lang="ru-RU"/>
        </a:p>
      </dgm:t>
    </dgm:pt>
    <dgm:pt modelId="{158F3AAF-A8DC-4E00-A786-4377CAC531A3}" type="pres">
      <dgm:prSet presAssocID="{12F1FA40-2624-4CA6-BD1E-F2A99EAA7D67}" presName="negativeSpace" presStyleCnt="0"/>
      <dgm:spPr/>
    </dgm:pt>
    <dgm:pt modelId="{79F4C3FE-A271-400D-924C-217EFE68B384}" type="pres">
      <dgm:prSet presAssocID="{12F1FA40-2624-4CA6-BD1E-F2A99EAA7D67}" presName="childText" presStyleLbl="conFgAcc1" presStyleIdx="1" presStyleCnt="5">
        <dgm:presLayoutVars>
          <dgm:bulletEnabled val="1"/>
        </dgm:presLayoutVars>
      </dgm:prSet>
      <dgm:spPr/>
    </dgm:pt>
    <dgm:pt modelId="{6B71C6DB-3AE1-4363-BCF5-1E382955B2AD}" type="pres">
      <dgm:prSet presAssocID="{3DF095D2-75A2-4F5E-AF98-A99735C51C50}" presName="spaceBetweenRectangles" presStyleCnt="0"/>
      <dgm:spPr/>
    </dgm:pt>
    <dgm:pt modelId="{7F9E0808-1479-4C8E-9FC5-4E33A708CB47}" type="pres">
      <dgm:prSet presAssocID="{4D5D57C3-2D95-4B4D-9C67-B9F749D840AF}" presName="parentLin" presStyleCnt="0"/>
      <dgm:spPr/>
    </dgm:pt>
    <dgm:pt modelId="{93C8CED2-7593-4A48-A1B7-60E505B249D3}" type="pres">
      <dgm:prSet presAssocID="{4D5D57C3-2D95-4B4D-9C67-B9F749D840AF}" presName="parentLeftMargin" presStyleLbl="node1" presStyleIdx="1" presStyleCnt="5"/>
      <dgm:spPr/>
      <dgm:t>
        <a:bodyPr/>
        <a:lstStyle/>
        <a:p>
          <a:endParaRPr lang="ru-RU"/>
        </a:p>
      </dgm:t>
    </dgm:pt>
    <dgm:pt modelId="{5CAE9220-41BB-460E-9370-7D7680B6F024}" type="pres">
      <dgm:prSet presAssocID="{4D5D57C3-2D95-4B4D-9C67-B9F749D840AF}" presName="parentText" presStyleLbl="node1" presStyleIdx="2" presStyleCnt="5">
        <dgm:presLayoutVars>
          <dgm:chMax val="0"/>
          <dgm:bulletEnabled val="1"/>
        </dgm:presLayoutVars>
      </dgm:prSet>
      <dgm:spPr/>
      <dgm:t>
        <a:bodyPr/>
        <a:lstStyle/>
        <a:p>
          <a:endParaRPr lang="ru-RU"/>
        </a:p>
      </dgm:t>
    </dgm:pt>
    <dgm:pt modelId="{0AC5AD9A-4E27-4000-84C9-CF63C0551AD1}" type="pres">
      <dgm:prSet presAssocID="{4D5D57C3-2D95-4B4D-9C67-B9F749D840AF}" presName="negativeSpace" presStyleCnt="0"/>
      <dgm:spPr/>
    </dgm:pt>
    <dgm:pt modelId="{1689DBB7-F498-471C-82A2-A08F188FA850}" type="pres">
      <dgm:prSet presAssocID="{4D5D57C3-2D95-4B4D-9C67-B9F749D840AF}" presName="childText" presStyleLbl="conFgAcc1" presStyleIdx="2" presStyleCnt="5">
        <dgm:presLayoutVars>
          <dgm:bulletEnabled val="1"/>
        </dgm:presLayoutVars>
      </dgm:prSet>
      <dgm:spPr/>
    </dgm:pt>
    <dgm:pt modelId="{7C32B996-BE5A-4404-8E09-6A565466E152}" type="pres">
      <dgm:prSet presAssocID="{FCAC01AD-89F7-45F8-9262-C996EF6BF363}" presName="spaceBetweenRectangles" presStyleCnt="0"/>
      <dgm:spPr/>
    </dgm:pt>
    <dgm:pt modelId="{FDDD89B5-3A7C-4F34-9E69-CDF83C7294BC}" type="pres">
      <dgm:prSet presAssocID="{F2AC76D7-EF80-4577-A6E8-CA6A84FE8861}" presName="parentLin" presStyleCnt="0"/>
      <dgm:spPr/>
    </dgm:pt>
    <dgm:pt modelId="{7C2C7F72-0F29-45A7-B870-3B997A449021}" type="pres">
      <dgm:prSet presAssocID="{F2AC76D7-EF80-4577-A6E8-CA6A84FE8861}" presName="parentLeftMargin" presStyleLbl="node1" presStyleIdx="2" presStyleCnt="5"/>
      <dgm:spPr/>
      <dgm:t>
        <a:bodyPr/>
        <a:lstStyle/>
        <a:p>
          <a:endParaRPr lang="ru-RU"/>
        </a:p>
      </dgm:t>
    </dgm:pt>
    <dgm:pt modelId="{83D6BBE7-CC74-4388-8343-E377C6EC6E94}" type="pres">
      <dgm:prSet presAssocID="{F2AC76D7-EF80-4577-A6E8-CA6A84FE8861}" presName="parentText" presStyleLbl="node1" presStyleIdx="3" presStyleCnt="5">
        <dgm:presLayoutVars>
          <dgm:chMax val="0"/>
          <dgm:bulletEnabled val="1"/>
        </dgm:presLayoutVars>
      </dgm:prSet>
      <dgm:spPr/>
      <dgm:t>
        <a:bodyPr/>
        <a:lstStyle/>
        <a:p>
          <a:endParaRPr lang="ru-RU"/>
        </a:p>
      </dgm:t>
    </dgm:pt>
    <dgm:pt modelId="{C0F1F458-96CA-4F7F-8B9C-179FEF7EB3ED}" type="pres">
      <dgm:prSet presAssocID="{F2AC76D7-EF80-4577-A6E8-CA6A84FE8861}" presName="negativeSpace" presStyleCnt="0"/>
      <dgm:spPr/>
    </dgm:pt>
    <dgm:pt modelId="{C80DBF48-FBCB-477F-87AC-93795FBED88B}" type="pres">
      <dgm:prSet presAssocID="{F2AC76D7-EF80-4577-A6E8-CA6A84FE8861}" presName="childText" presStyleLbl="conFgAcc1" presStyleIdx="3" presStyleCnt="5">
        <dgm:presLayoutVars>
          <dgm:bulletEnabled val="1"/>
        </dgm:presLayoutVars>
      </dgm:prSet>
      <dgm:spPr/>
    </dgm:pt>
    <dgm:pt modelId="{E3660281-4C5C-4BF6-B779-30BAE6220009}" type="pres">
      <dgm:prSet presAssocID="{ADEB6B08-42AA-444B-B176-3ED52A70DD7B}" presName="spaceBetweenRectangles" presStyleCnt="0"/>
      <dgm:spPr/>
    </dgm:pt>
    <dgm:pt modelId="{8D6E7BA0-DCF1-4815-A4CF-29CC8FDA0902}" type="pres">
      <dgm:prSet presAssocID="{028616F0-9A5F-4F54-B253-83ECBF290816}" presName="parentLin" presStyleCnt="0"/>
      <dgm:spPr/>
    </dgm:pt>
    <dgm:pt modelId="{6BD7CD21-12E9-4FF5-B0A9-899AC688D1F1}" type="pres">
      <dgm:prSet presAssocID="{028616F0-9A5F-4F54-B253-83ECBF290816}" presName="parentLeftMargin" presStyleLbl="node1" presStyleIdx="3" presStyleCnt="5"/>
      <dgm:spPr/>
      <dgm:t>
        <a:bodyPr/>
        <a:lstStyle/>
        <a:p>
          <a:endParaRPr lang="ru-RU"/>
        </a:p>
      </dgm:t>
    </dgm:pt>
    <dgm:pt modelId="{BE6E105C-3771-4B54-9503-E54020AC0667}" type="pres">
      <dgm:prSet presAssocID="{028616F0-9A5F-4F54-B253-83ECBF290816}" presName="parentText" presStyleLbl="node1" presStyleIdx="4" presStyleCnt="5">
        <dgm:presLayoutVars>
          <dgm:chMax val="0"/>
          <dgm:bulletEnabled val="1"/>
        </dgm:presLayoutVars>
      </dgm:prSet>
      <dgm:spPr/>
      <dgm:t>
        <a:bodyPr/>
        <a:lstStyle/>
        <a:p>
          <a:endParaRPr lang="ru-RU"/>
        </a:p>
      </dgm:t>
    </dgm:pt>
    <dgm:pt modelId="{756F0A98-F6B9-428A-893D-F8369098C659}" type="pres">
      <dgm:prSet presAssocID="{028616F0-9A5F-4F54-B253-83ECBF290816}" presName="negativeSpace" presStyleCnt="0"/>
      <dgm:spPr/>
    </dgm:pt>
    <dgm:pt modelId="{580FF452-567C-4577-85A9-E65F71B30988}" type="pres">
      <dgm:prSet presAssocID="{028616F0-9A5F-4F54-B253-83ECBF290816}" presName="childText" presStyleLbl="conFgAcc1" presStyleIdx="4" presStyleCnt="5">
        <dgm:presLayoutVars>
          <dgm:bulletEnabled val="1"/>
        </dgm:presLayoutVars>
      </dgm:prSet>
      <dgm:spPr/>
    </dgm:pt>
  </dgm:ptLst>
  <dgm:cxnLst>
    <dgm:cxn modelId="{36F35BB4-EC1A-4C8F-A7F4-B501F53A7871}" type="presOf" srcId="{1904C248-697C-49CC-B410-106A551EECFF}" destId="{1EC7CB9F-7C07-4E41-904F-66C70BEE165D}" srcOrd="0" destOrd="0" presId="urn:microsoft.com/office/officeart/2005/8/layout/list1"/>
    <dgm:cxn modelId="{DFD18CE7-6017-452D-83FF-6B6B775D47BD}" type="presOf" srcId="{028616F0-9A5F-4F54-B253-83ECBF290816}" destId="{6BD7CD21-12E9-4FF5-B0A9-899AC688D1F1}" srcOrd="0" destOrd="0" presId="urn:microsoft.com/office/officeart/2005/8/layout/list1"/>
    <dgm:cxn modelId="{8130B3D5-826A-4815-9D17-EF2F9669BC23}" srcId="{3F6EF425-5662-4041-ABFF-5506D9488EC0}" destId="{028616F0-9A5F-4F54-B253-83ECBF290816}" srcOrd="4" destOrd="0" parTransId="{CABA44D5-516D-4F48-95A7-50B9EEE0D928}" sibTransId="{22ACD3EE-5964-4F28-B398-47D89463ED2F}"/>
    <dgm:cxn modelId="{3B20A67A-DFE5-4E36-B6BE-A27D737F90C1}" type="presOf" srcId="{F2AC76D7-EF80-4577-A6E8-CA6A84FE8861}" destId="{83D6BBE7-CC74-4388-8343-E377C6EC6E94}" srcOrd="1" destOrd="0" presId="urn:microsoft.com/office/officeart/2005/8/layout/list1"/>
    <dgm:cxn modelId="{DD1DD3A9-4115-4718-8BF9-E44C90372163}" type="presOf" srcId="{4D5D57C3-2D95-4B4D-9C67-B9F749D840AF}" destId="{5CAE9220-41BB-460E-9370-7D7680B6F024}" srcOrd="1" destOrd="0" presId="urn:microsoft.com/office/officeart/2005/8/layout/list1"/>
    <dgm:cxn modelId="{690AF6AB-1558-4314-BC3E-EFAF9244D871}" type="presOf" srcId="{F2AC76D7-EF80-4577-A6E8-CA6A84FE8861}" destId="{7C2C7F72-0F29-45A7-B870-3B997A449021}" srcOrd="0" destOrd="0" presId="urn:microsoft.com/office/officeart/2005/8/layout/list1"/>
    <dgm:cxn modelId="{412C5EB7-302A-4D89-BDAA-61686F4E7441}" srcId="{3F6EF425-5662-4041-ABFF-5506D9488EC0}" destId="{1904C248-697C-49CC-B410-106A551EECFF}" srcOrd="0" destOrd="0" parTransId="{4708F5C6-1F07-4392-9D0D-DDBF10081A1B}" sibTransId="{269C94F9-4976-44C1-BBE0-D9D2F3CB892E}"/>
    <dgm:cxn modelId="{CBA5D879-2342-4CFB-AD28-90E76F89AD6E}" type="presOf" srcId="{12F1FA40-2624-4CA6-BD1E-F2A99EAA7D67}" destId="{A78AA9B3-DC79-4B7E-B529-63B13E110755}" srcOrd="0" destOrd="0" presId="urn:microsoft.com/office/officeart/2005/8/layout/list1"/>
    <dgm:cxn modelId="{3CB0B60B-5663-41F8-ACF7-36F788DC0AC7}" srcId="{3F6EF425-5662-4041-ABFF-5506D9488EC0}" destId="{12F1FA40-2624-4CA6-BD1E-F2A99EAA7D67}" srcOrd="1" destOrd="0" parTransId="{9CEFBB0F-4798-4E28-A856-AD59AE38AB0B}" sibTransId="{3DF095D2-75A2-4F5E-AF98-A99735C51C50}"/>
    <dgm:cxn modelId="{A25F63B7-EF6E-4A0D-88C8-E60DFD1BF05A}" type="presOf" srcId="{3F6EF425-5662-4041-ABFF-5506D9488EC0}" destId="{050BAB7B-AD89-46D9-BADB-6FB97FEDAE33}" srcOrd="0" destOrd="0" presId="urn:microsoft.com/office/officeart/2005/8/layout/list1"/>
    <dgm:cxn modelId="{1A541CD8-0788-4E46-89DF-7CEFA434A307}" type="presOf" srcId="{12F1FA40-2624-4CA6-BD1E-F2A99EAA7D67}" destId="{ABF17D4D-F2B6-4CE5-8CCD-BFEC9B840908}" srcOrd="1" destOrd="0" presId="urn:microsoft.com/office/officeart/2005/8/layout/list1"/>
    <dgm:cxn modelId="{E56783A8-54AA-495F-992E-DBE922852823}" type="presOf" srcId="{4D5D57C3-2D95-4B4D-9C67-B9F749D840AF}" destId="{93C8CED2-7593-4A48-A1B7-60E505B249D3}" srcOrd="0" destOrd="0" presId="urn:microsoft.com/office/officeart/2005/8/layout/list1"/>
    <dgm:cxn modelId="{5677B89C-DA24-42BF-9DA9-C35EBBDE919D}" srcId="{3F6EF425-5662-4041-ABFF-5506D9488EC0}" destId="{F2AC76D7-EF80-4577-A6E8-CA6A84FE8861}" srcOrd="3" destOrd="0" parTransId="{461EACDD-B567-4826-A626-1624AAE2E659}" sibTransId="{ADEB6B08-42AA-444B-B176-3ED52A70DD7B}"/>
    <dgm:cxn modelId="{6A19E96B-A4F7-4FAF-8BF7-02A056E9B7DD}" type="presOf" srcId="{028616F0-9A5F-4F54-B253-83ECBF290816}" destId="{BE6E105C-3771-4B54-9503-E54020AC0667}" srcOrd="1" destOrd="0" presId="urn:microsoft.com/office/officeart/2005/8/layout/list1"/>
    <dgm:cxn modelId="{1401F726-9969-420B-AFD5-506C2225BFE0}" srcId="{3F6EF425-5662-4041-ABFF-5506D9488EC0}" destId="{4D5D57C3-2D95-4B4D-9C67-B9F749D840AF}" srcOrd="2" destOrd="0" parTransId="{4DD1E668-7D8A-45A0-A20A-EEBDC7571FDA}" sibTransId="{FCAC01AD-89F7-45F8-9262-C996EF6BF363}"/>
    <dgm:cxn modelId="{F619920D-97A7-4190-974E-302A45E4F4CE}" type="presOf" srcId="{1904C248-697C-49CC-B410-106A551EECFF}" destId="{FE38C254-6D22-44D1-ACF9-0D1B8D9EBB07}" srcOrd="1" destOrd="0" presId="urn:microsoft.com/office/officeart/2005/8/layout/list1"/>
    <dgm:cxn modelId="{E0AE1D78-8412-431C-A863-C46F913E1B5A}" type="presParOf" srcId="{050BAB7B-AD89-46D9-BADB-6FB97FEDAE33}" destId="{CAD9C658-C6D1-4741-834D-4E0F9CC7AD3D}" srcOrd="0" destOrd="0" presId="urn:microsoft.com/office/officeart/2005/8/layout/list1"/>
    <dgm:cxn modelId="{813D9B3C-7123-4C67-B0D1-4E9CC2548551}" type="presParOf" srcId="{CAD9C658-C6D1-4741-834D-4E0F9CC7AD3D}" destId="{1EC7CB9F-7C07-4E41-904F-66C70BEE165D}" srcOrd="0" destOrd="0" presId="urn:microsoft.com/office/officeart/2005/8/layout/list1"/>
    <dgm:cxn modelId="{92F74F29-3FFD-46A3-A341-06EC6CB4663D}" type="presParOf" srcId="{CAD9C658-C6D1-4741-834D-4E0F9CC7AD3D}" destId="{FE38C254-6D22-44D1-ACF9-0D1B8D9EBB07}" srcOrd="1" destOrd="0" presId="urn:microsoft.com/office/officeart/2005/8/layout/list1"/>
    <dgm:cxn modelId="{FDB0BA52-5F85-43FC-8AF5-D102B6526218}" type="presParOf" srcId="{050BAB7B-AD89-46D9-BADB-6FB97FEDAE33}" destId="{2BB3FFD1-C6BF-43B0-9631-E2D8A600C578}" srcOrd="1" destOrd="0" presId="urn:microsoft.com/office/officeart/2005/8/layout/list1"/>
    <dgm:cxn modelId="{8BBB9641-F4C6-4368-8E5B-1B3CB9CE5F2A}" type="presParOf" srcId="{050BAB7B-AD89-46D9-BADB-6FB97FEDAE33}" destId="{8554305E-3EE5-4AD8-BC18-2ADBED84E10B}" srcOrd="2" destOrd="0" presId="urn:microsoft.com/office/officeart/2005/8/layout/list1"/>
    <dgm:cxn modelId="{F4CAE3E3-6AD3-4D5C-ABB9-DBC69FA4BF21}" type="presParOf" srcId="{050BAB7B-AD89-46D9-BADB-6FB97FEDAE33}" destId="{59FF0899-9DCC-4C5E-A669-558A6F9C53A5}" srcOrd="3" destOrd="0" presId="urn:microsoft.com/office/officeart/2005/8/layout/list1"/>
    <dgm:cxn modelId="{A7D6FE6C-AB19-42C6-B425-38F370D7A326}" type="presParOf" srcId="{050BAB7B-AD89-46D9-BADB-6FB97FEDAE33}" destId="{BE9AC1C7-D353-4A47-9CA7-3765FCFE2027}" srcOrd="4" destOrd="0" presId="urn:microsoft.com/office/officeart/2005/8/layout/list1"/>
    <dgm:cxn modelId="{8C4A57C6-4AE2-476E-A766-B3152ED76595}" type="presParOf" srcId="{BE9AC1C7-D353-4A47-9CA7-3765FCFE2027}" destId="{A78AA9B3-DC79-4B7E-B529-63B13E110755}" srcOrd="0" destOrd="0" presId="urn:microsoft.com/office/officeart/2005/8/layout/list1"/>
    <dgm:cxn modelId="{89F9D5CD-EE5C-49F9-8748-04E7C7E3F90F}" type="presParOf" srcId="{BE9AC1C7-D353-4A47-9CA7-3765FCFE2027}" destId="{ABF17D4D-F2B6-4CE5-8CCD-BFEC9B840908}" srcOrd="1" destOrd="0" presId="urn:microsoft.com/office/officeart/2005/8/layout/list1"/>
    <dgm:cxn modelId="{E0BEA910-AFB1-4169-A986-C9F2F0BD0654}" type="presParOf" srcId="{050BAB7B-AD89-46D9-BADB-6FB97FEDAE33}" destId="{158F3AAF-A8DC-4E00-A786-4377CAC531A3}" srcOrd="5" destOrd="0" presId="urn:microsoft.com/office/officeart/2005/8/layout/list1"/>
    <dgm:cxn modelId="{A980EC1A-FC0E-4C63-9FA9-7CF2FF8D9929}" type="presParOf" srcId="{050BAB7B-AD89-46D9-BADB-6FB97FEDAE33}" destId="{79F4C3FE-A271-400D-924C-217EFE68B384}" srcOrd="6" destOrd="0" presId="urn:microsoft.com/office/officeart/2005/8/layout/list1"/>
    <dgm:cxn modelId="{38273563-2AD1-492E-A1CE-CD9D9135ACAE}" type="presParOf" srcId="{050BAB7B-AD89-46D9-BADB-6FB97FEDAE33}" destId="{6B71C6DB-3AE1-4363-BCF5-1E382955B2AD}" srcOrd="7" destOrd="0" presId="urn:microsoft.com/office/officeart/2005/8/layout/list1"/>
    <dgm:cxn modelId="{DF023B34-DB5E-4F3B-BC15-BDDE60D67513}" type="presParOf" srcId="{050BAB7B-AD89-46D9-BADB-6FB97FEDAE33}" destId="{7F9E0808-1479-4C8E-9FC5-4E33A708CB47}" srcOrd="8" destOrd="0" presId="urn:microsoft.com/office/officeart/2005/8/layout/list1"/>
    <dgm:cxn modelId="{5B4C96BE-6174-4685-AAED-F94DBC022A76}" type="presParOf" srcId="{7F9E0808-1479-4C8E-9FC5-4E33A708CB47}" destId="{93C8CED2-7593-4A48-A1B7-60E505B249D3}" srcOrd="0" destOrd="0" presId="urn:microsoft.com/office/officeart/2005/8/layout/list1"/>
    <dgm:cxn modelId="{B5BC1785-BE79-46D2-BB8D-D952D3139EDD}" type="presParOf" srcId="{7F9E0808-1479-4C8E-9FC5-4E33A708CB47}" destId="{5CAE9220-41BB-460E-9370-7D7680B6F024}" srcOrd="1" destOrd="0" presId="urn:microsoft.com/office/officeart/2005/8/layout/list1"/>
    <dgm:cxn modelId="{9F5C2D62-A63C-4CB6-8CAB-BF8C1F7F1F57}" type="presParOf" srcId="{050BAB7B-AD89-46D9-BADB-6FB97FEDAE33}" destId="{0AC5AD9A-4E27-4000-84C9-CF63C0551AD1}" srcOrd="9" destOrd="0" presId="urn:microsoft.com/office/officeart/2005/8/layout/list1"/>
    <dgm:cxn modelId="{00A7200C-9DBC-42DE-8209-94EAA60B739A}" type="presParOf" srcId="{050BAB7B-AD89-46D9-BADB-6FB97FEDAE33}" destId="{1689DBB7-F498-471C-82A2-A08F188FA850}" srcOrd="10" destOrd="0" presId="urn:microsoft.com/office/officeart/2005/8/layout/list1"/>
    <dgm:cxn modelId="{B2587227-AF3E-424B-864F-5C15D68D5FE9}" type="presParOf" srcId="{050BAB7B-AD89-46D9-BADB-6FB97FEDAE33}" destId="{7C32B996-BE5A-4404-8E09-6A565466E152}" srcOrd="11" destOrd="0" presId="urn:microsoft.com/office/officeart/2005/8/layout/list1"/>
    <dgm:cxn modelId="{F1ED5587-BA7D-4ABA-87F9-D477987449FB}" type="presParOf" srcId="{050BAB7B-AD89-46D9-BADB-6FB97FEDAE33}" destId="{FDDD89B5-3A7C-4F34-9E69-CDF83C7294BC}" srcOrd="12" destOrd="0" presId="urn:microsoft.com/office/officeart/2005/8/layout/list1"/>
    <dgm:cxn modelId="{C20EB6FC-BF75-4F9C-ADA9-7FC113810066}" type="presParOf" srcId="{FDDD89B5-3A7C-4F34-9E69-CDF83C7294BC}" destId="{7C2C7F72-0F29-45A7-B870-3B997A449021}" srcOrd="0" destOrd="0" presId="urn:microsoft.com/office/officeart/2005/8/layout/list1"/>
    <dgm:cxn modelId="{52B39206-3196-4D55-9E1E-98598A60534C}" type="presParOf" srcId="{FDDD89B5-3A7C-4F34-9E69-CDF83C7294BC}" destId="{83D6BBE7-CC74-4388-8343-E377C6EC6E94}" srcOrd="1" destOrd="0" presId="urn:microsoft.com/office/officeart/2005/8/layout/list1"/>
    <dgm:cxn modelId="{CDC9BF13-FE8C-4B15-BA92-E59B80C12E8D}" type="presParOf" srcId="{050BAB7B-AD89-46D9-BADB-6FB97FEDAE33}" destId="{C0F1F458-96CA-4F7F-8B9C-179FEF7EB3ED}" srcOrd="13" destOrd="0" presId="urn:microsoft.com/office/officeart/2005/8/layout/list1"/>
    <dgm:cxn modelId="{3DC4019A-4178-4AF3-8C79-4E74272C3A29}" type="presParOf" srcId="{050BAB7B-AD89-46D9-BADB-6FB97FEDAE33}" destId="{C80DBF48-FBCB-477F-87AC-93795FBED88B}" srcOrd="14" destOrd="0" presId="urn:microsoft.com/office/officeart/2005/8/layout/list1"/>
    <dgm:cxn modelId="{B9BD8771-C19B-4ED9-B90C-BE06760E263D}" type="presParOf" srcId="{050BAB7B-AD89-46D9-BADB-6FB97FEDAE33}" destId="{E3660281-4C5C-4BF6-B779-30BAE6220009}" srcOrd="15" destOrd="0" presId="urn:microsoft.com/office/officeart/2005/8/layout/list1"/>
    <dgm:cxn modelId="{22D689CF-3960-424D-A027-435EC55BAB20}" type="presParOf" srcId="{050BAB7B-AD89-46D9-BADB-6FB97FEDAE33}" destId="{8D6E7BA0-DCF1-4815-A4CF-29CC8FDA0902}" srcOrd="16" destOrd="0" presId="urn:microsoft.com/office/officeart/2005/8/layout/list1"/>
    <dgm:cxn modelId="{3521C0DE-4B9B-43FD-8700-B65FDF0D595D}" type="presParOf" srcId="{8D6E7BA0-DCF1-4815-A4CF-29CC8FDA0902}" destId="{6BD7CD21-12E9-4FF5-B0A9-899AC688D1F1}" srcOrd="0" destOrd="0" presId="urn:microsoft.com/office/officeart/2005/8/layout/list1"/>
    <dgm:cxn modelId="{E8132EE6-E5CD-4FE2-8B01-392C32B30EB8}" type="presParOf" srcId="{8D6E7BA0-DCF1-4815-A4CF-29CC8FDA0902}" destId="{BE6E105C-3771-4B54-9503-E54020AC0667}" srcOrd="1" destOrd="0" presId="urn:microsoft.com/office/officeart/2005/8/layout/list1"/>
    <dgm:cxn modelId="{6227D467-AF24-46CA-B041-59BCEC1E62E3}" type="presParOf" srcId="{050BAB7B-AD89-46D9-BADB-6FB97FEDAE33}" destId="{756F0A98-F6B9-428A-893D-F8369098C659}" srcOrd="17" destOrd="0" presId="urn:microsoft.com/office/officeart/2005/8/layout/list1"/>
    <dgm:cxn modelId="{CABBBDAB-927E-4174-BD16-29E7E32B5165}" type="presParOf" srcId="{050BAB7B-AD89-46D9-BADB-6FB97FEDAE33}" destId="{580FF452-567C-4577-85A9-E65F71B3098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5810A-BDA3-4A0D-9F61-6E449F2723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316818E7-74CF-4924-B990-37824BD74656}">
      <dgm:prSet phldrT="[Текст]"/>
      <dgm:spPr/>
      <dgm:t>
        <a:bodyPr/>
        <a:lstStyle/>
        <a:p>
          <a:r>
            <a:rPr lang="uk-UA" dirty="0" smtClean="0"/>
            <a:t>Аналіз статистичних даних. Прогноз</a:t>
          </a:r>
          <a:endParaRPr lang="ru-RU" dirty="0"/>
        </a:p>
      </dgm:t>
    </dgm:pt>
    <dgm:pt modelId="{04883DCB-9ABC-4095-B0E0-2E45AA128F26}" type="parTrans" cxnId="{D77676E8-1AC6-4DC5-AE5C-8B1147904D1A}">
      <dgm:prSet/>
      <dgm:spPr/>
      <dgm:t>
        <a:bodyPr/>
        <a:lstStyle/>
        <a:p>
          <a:endParaRPr lang="ru-RU"/>
        </a:p>
      </dgm:t>
    </dgm:pt>
    <dgm:pt modelId="{57B647A1-521C-4989-88E6-3D0BF3CFA4C5}" type="sibTrans" cxnId="{D77676E8-1AC6-4DC5-AE5C-8B1147904D1A}">
      <dgm:prSet/>
      <dgm:spPr/>
      <dgm:t>
        <a:bodyPr/>
        <a:lstStyle/>
        <a:p>
          <a:endParaRPr lang="ru-RU"/>
        </a:p>
      </dgm:t>
    </dgm:pt>
    <dgm:pt modelId="{1D710471-04E5-4460-9171-59BD2334DCEB}">
      <dgm:prSet phldrT="[Текст]"/>
      <dgm:spPr/>
      <dgm:t>
        <a:bodyPr/>
        <a:lstStyle/>
        <a:p>
          <a:r>
            <a:rPr lang="uk-UA" dirty="0" smtClean="0"/>
            <a:t>Аналіз кадрового складу.  Здатність управлінців до формування стратегії розвитку </a:t>
          </a:r>
          <a:endParaRPr lang="ru-RU" dirty="0"/>
        </a:p>
      </dgm:t>
    </dgm:pt>
    <dgm:pt modelId="{66121736-C4D7-464E-84C3-9EFD569ED59E}" type="parTrans" cxnId="{25D242AB-0BA4-4197-8ED9-FAC5F69204E0}">
      <dgm:prSet/>
      <dgm:spPr/>
      <dgm:t>
        <a:bodyPr/>
        <a:lstStyle/>
        <a:p>
          <a:endParaRPr lang="ru-RU"/>
        </a:p>
      </dgm:t>
    </dgm:pt>
    <dgm:pt modelId="{A3DE743A-002C-4D3A-99F4-D1A6ACA75CE5}" type="sibTrans" cxnId="{25D242AB-0BA4-4197-8ED9-FAC5F69204E0}">
      <dgm:prSet/>
      <dgm:spPr/>
      <dgm:t>
        <a:bodyPr/>
        <a:lstStyle/>
        <a:p>
          <a:endParaRPr lang="ru-RU"/>
        </a:p>
      </dgm:t>
    </dgm:pt>
    <dgm:pt modelId="{DC25B0B3-88E3-43CC-A15D-9C84FD6A4154}">
      <dgm:prSet phldrT="[Текст]"/>
      <dgm:spPr/>
      <dgm:t>
        <a:bodyPr/>
        <a:lstStyle/>
        <a:p>
          <a:r>
            <a:rPr lang="uk-UA" dirty="0" smtClean="0"/>
            <a:t>Аналіз технічних можливостей освітнього закладу.</a:t>
          </a:r>
          <a:endParaRPr lang="ru-RU" dirty="0"/>
        </a:p>
      </dgm:t>
    </dgm:pt>
    <dgm:pt modelId="{9185F169-5C8F-4C60-9489-38E68AE9FC74}" type="parTrans" cxnId="{AE1B09C8-C9AF-432F-B15A-348C0236664C}">
      <dgm:prSet/>
      <dgm:spPr/>
      <dgm:t>
        <a:bodyPr/>
        <a:lstStyle/>
        <a:p>
          <a:endParaRPr lang="ru-RU"/>
        </a:p>
      </dgm:t>
    </dgm:pt>
    <dgm:pt modelId="{806CBC87-F574-4CF1-AF6E-043E7CD00E8F}" type="sibTrans" cxnId="{AE1B09C8-C9AF-432F-B15A-348C0236664C}">
      <dgm:prSet/>
      <dgm:spPr/>
      <dgm:t>
        <a:bodyPr/>
        <a:lstStyle/>
        <a:p>
          <a:endParaRPr lang="ru-RU"/>
        </a:p>
      </dgm:t>
    </dgm:pt>
    <dgm:pt modelId="{EDCF1741-002E-42FC-86F6-55A8369BE747}">
      <dgm:prSet/>
      <dgm:spPr/>
      <dgm:t>
        <a:bodyPr/>
        <a:lstStyle/>
        <a:p>
          <a:r>
            <a:rPr lang="uk-UA" dirty="0" smtClean="0"/>
            <a:t>Можливість  вибору форм і  освітньої співпраці</a:t>
          </a:r>
          <a:endParaRPr lang="ru-RU" dirty="0"/>
        </a:p>
      </dgm:t>
    </dgm:pt>
    <dgm:pt modelId="{12A801C5-AD72-4DA2-AE9C-38826B11E04A}" type="parTrans" cxnId="{CFD7BA71-552E-454E-A52C-E00B75A788BD}">
      <dgm:prSet/>
      <dgm:spPr/>
    </dgm:pt>
    <dgm:pt modelId="{09854CCE-E799-4774-9B57-8946E2F6B3C6}" type="sibTrans" cxnId="{CFD7BA71-552E-454E-A52C-E00B75A788BD}">
      <dgm:prSet/>
      <dgm:spPr/>
    </dgm:pt>
    <dgm:pt modelId="{D46740F1-887D-4413-9518-51100049DA66}" type="pres">
      <dgm:prSet presAssocID="{ACD5810A-BDA3-4A0D-9F61-6E449F2723E5}" presName="outerComposite" presStyleCnt="0">
        <dgm:presLayoutVars>
          <dgm:chMax val="5"/>
          <dgm:dir/>
          <dgm:resizeHandles val="exact"/>
        </dgm:presLayoutVars>
      </dgm:prSet>
      <dgm:spPr/>
      <dgm:t>
        <a:bodyPr/>
        <a:lstStyle/>
        <a:p>
          <a:endParaRPr lang="ru-RU"/>
        </a:p>
      </dgm:t>
    </dgm:pt>
    <dgm:pt modelId="{203C8CBD-BA1E-4681-87E9-571FC0542139}" type="pres">
      <dgm:prSet presAssocID="{ACD5810A-BDA3-4A0D-9F61-6E449F2723E5}" presName="dummyMaxCanvas" presStyleCnt="0">
        <dgm:presLayoutVars/>
      </dgm:prSet>
      <dgm:spPr/>
    </dgm:pt>
    <dgm:pt modelId="{A680D06A-B598-4D04-8823-0BAE2DD9DAC5}" type="pres">
      <dgm:prSet presAssocID="{ACD5810A-BDA3-4A0D-9F61-6E449F2723E5}" presName="FourNodes_1" presStyleLbl="node1" presStyleIdx="0" presStyleCnt="4">
        <dgm:presLayoutVars>
          <dgm:bulletEnabled val="1"/>
        </dgm:presLayoutVars>
      </dgm:prSet>
      <dgm:spPr/>
      <dgm:t>
        <a:bodyPr/>
        <a:lstStyle/>
        <a:p>
          <a:endParaRPr lang="ru-RU"/>
        </a:p>
      </dgm:t>
    </dgm:pt>
    <dgm:pt modelId="{0A58CA00-52BE-4128-A2CB-7952E482A8A9}" type="pres">
      <dgm:prSet presAssocID="{ACD5810A-BDA3-4A0D-9F61-6E449F2723E5}" presName="FourNodes_2" presStyleLbl="node1" presStyleIdx="1" presStyleCnt="4">
        <dgm:presLayoutVars>
          <dgm:bulletEnabled val="1"/>
        </dgm:presLayoutVars>
      </dgm:prSet>
      <dgm:spPr/>
      <dgm:t>
        <a:bodyPr/>
        <a:lstStyle/>
        <a:p>
          <a:endParaRPr lang="ru-RU"/>
        </a:p>
      </dgm:t>
    </dgm:pt>
    <dgm:pt modelId="{AB2A0F02-39F7-499C-80F5-A8B5BA41F90B}" type="pres">
      <dgm:prSet presAssocID="{ACD5810A-BDA3-4A0D-9F61-6E449F2723E5}" presName="FourNodes_3" presStyleLbl="node1" presStyleIdx="2" presStyleCnt="4">
        <dgm:presLayoutVars>
          <dgm:bulletEnabled val="1"/>
        </dgm:presLayoutVars>
      </dgm:prSet>
      <dgm:spPr/>
      <dgm:t>
        <a:bodyPr/>
        <a:lstStyle/>
        <a:p>
          <a:endParaRPr lang="ru-RU"/>
        </a:p>
      </dgm:t>
    </dgm:pt>
    <dgm:pt modelId="{D7C54334-9FE2-43FA-AC04-5307E7F0704D}" type="pres">
      <dgm:prSet presAssocID="{ACD5810A-BDA3-4A0D-9F61-6E449F2723E5}" presName="FourNodes_4" presStyleLbl="node1" presStyleIdx="3" presStyleCnt="4">
        <dgm:presLayoutVars>
          <dgm:bulletEnabled val="1"/>
        </dgm:presLayoutVars>
      </dgm:prSet>
      <dgm:spPr/>
      <dgm:t>
        <a:bodyPr/>
        <a:lstStyle/>
        <a:p>
          <a:endParaRPr lang="ru-RU"/>
        </a:p>
      </dgm:t>
    </dgm:pt>
    <dgm:pt modelId="{E7665E31-7698-45E3-9624-C8BAF726A882}" type="pres">
      <dgm:prSet presAssocID="{ACD5810A-BDA3-4A0D-9F61-6E449F2723E5}" presName="FourConn_1-2" presStyleLbl="fgAccFollowNode1" presStyleIdx="0" presStyleCnt="3">
        <dgm:presLayoutVars>
          <dgm:bulletEnabled val="1"/>
        </dgm:presLayoutVars>
      </dgm:prSet>
      <dgm:spPr/>
      <dgm:t>
        <a:bodyPr/>
        <a:lstStyle/>
        <a:p>
          <a:endParaRPr lang="ru-RU"/>
        </a:p>
      </dgm:t>
    </dgm:pt>
    <dgm:pt modelId="{7A42688F-7E0B-4F30-9277-C27232986E07}" type="pres">
      <dgm:prSet presAssocID="{ACD5810A-BDA3-4A0D-9F61-6E449F2723E5}" presName="FourConn_2-3" presStyleLbl="fgAccFollowNode1" presStyleIdx="1" presStyleCnt="3">
        <dgm:presLayoutVars>
          <dgm:bulletEnabled val="1"/>
        </dgm:presLayoutVars>
      </dgm:prSet>
      <dgm:spPr/>
      <dgm:t>
        <a:bodyPr/>
        <a:lstStyle/>
        <a:p>
          <a:endParaRPr lang="ru-RU"/>
        </a:p>
      </dgm:t>
    </dgm:pt>
    <dgm:pt modelId="{60EA804F-2F34-4811-8D4E-44D82C761350}" type="pres">
      <dgm:prSet presAssocID="{ACD5810A-BDA3-4A0D-9F61-6E449F2723E5}" presName="FourConn_3-4" presStyleLbl="fgAccFollowNode1" presStyleIdx="2" presStyleCnt="3">
        <dgm:presLayoutVars>
          <dgm:bulletEnabled val="1"/>
        </dgm:presLayoutVars>
      </dgm:prSet>
      <dgm:spPr/>
      <dgm:t>
        <a:bodyPr/>
        <a:lstStyle/>
        <a:p>
          <a:endParaRPr lang="ru-RU"/>
        </a:p>
      </dgm:t>
    </dgm:pt>
    <dgm:pt modelId="{71941B67-8857-410D-86AA-907DB8CEF5CE}" type="pres">
      <dgm:prSet presAssocID="{ACD5810A-BDA3-4A0D-9F61-6E449F2723E5}" presName="FourNodes_1_text" presStyleLbl="node1" presStyleIdx="3" presStyleCnt="4">
        <dgm:presLayoutVars>
          <dgm:bulletEnabled val="1"/>
        </dgm:presLayoutVars>
      </dgm:prSet>
      <dgm:spPr/>
      <dgm:t>
        <a:bodyPr/>
        <a:lstStyle/>
        <a:p>
          <a:endParaRPr lang="ru-RU"/>
        </a:p>
      </dgm:t>
    </dgm:pt>
    <dgm:pt modelId="{D6F9B1F2-751B-4B03-BADA-D3352516B9A2}" type="pres">
      <dgm:prSet presAssocID="{ACD5810A-BDA3-4A0D-9F61-6E449F2723E5}" presName="FourNodes_2_text" presStyleLbl="node1" presStyleIdx="3" presStyleCnt="4">
        <dgm:presLayoutVars>
          <dgm:bulletEnabled val="1"/>
        </dgm:presLayoutVars>
      </dgm:prSet>
      <dgm:spPr/>
      <dgm:t>
        <a:bodyPr/>
        <a:lstStyle/>
        <a:p>
          <a:endParaRPr lang="ru-RU"/>
        </a:p>
      </dgm:t>
    </dgm:pt>
    <dgm:pt modelId="{2D15E758-E9F2-4D19-BBB7-245BC8AC0F90}" type="pres">
      <dgm:prSet presAssocID="{ACD5810A-BDA3-4A0D-9F61-6E449F2723E5}" presName="FourNodes_3_text" presStyleLbl="node1" presStyleIdx="3" presStyleCnt="4">
        <dgm:presLayoutVars>
          <dgm:bulletEnabled val="1"/>
        </dgm:presLayoutVars>
      </dgm:prSet>
      <dgm:spPr/>
      <dgm:t>
        <a:bodyPr/>
        <a:lstStyle/>
        <a:p>
          <a:endParaRPr lang="ru-RU"/>
        </a:p>
      </dgm:t>
    </dgm:pt>
    <dgm:pt modelId="{418FAF7B-307E-4053-8DA5-E95F7AA2304C}" type="pres">
      <dgm:prSet presAssocID="{ACD5810A-BDA3-4A0D-9F61-6E449F2723E5}" presName="FourNodes_4_text" presStyleLbl="node1" presStyleIdx="3" presStyleCnt="4">
        <dgm:presLayoutVars>
          <dgm:bulletEnabled val="1"/>
        </dgm:presLayoutVars>
      </dgm:prSet>
      <dgm:spPr/>
      <dgm:t>
        <a:bodyPr/>
        <a:lstStyle/>
        <a:p>
          <a:endParaRPr lang="ru-RU"/>
        </a:p>
      </dgm:t>
    </dgm:pt>
  </dgm:ptLst>
  <dgm:cxnLst>
    <dgm:cxn modelId="{86B3FA27-71D0-4C95-8F5F-0262DFF0B0EC}" type="presOf" srcId="{ACD5810A-BDA3-4A0D-9F61-6E449F2723E5}" destId="{D46740F1-887D-4413-9518-51100049DA66}" srcOrd="0" destOrd="0" presId="urn:microsoft.com/office/officeart/2005/8/layout/vProcess5"/>
    <dgm:cxn modelId="{87C6B864-BDF7-460A-B732-1E15790B4BEC}" type="presOf" srcId="{EDCF1741-002E-42FC-86F6-55A8369BE747}" destId="{418FAF7B-307E-4053-8DA5-E95F7AA2304C}" srcOrd="1" destOrd="0" presId="urn:microsoft.com/office/officeart/2005/8/layout/vProcess5"/>
    <dgm:cxn modelId="{C601D221-EC8D-4903-964D-EA19E50975A5}" type="presOf" srcId="{DC25B0B3-88E3-43CC-A15D-9C84FD6A4154}" destId="{2D15E758-E9F2-4D19-BBB7-245BC8AC0F90}" srcOrd="1" destOrd="0" presId="urn:microsoft.com/office/officeart/2005/8/layout/vProcess5"/>
    <dgm:cxn modelId="{7F830680-E464-4596-B6E7-0FB9875917FB}" type="presOf" srcId="{DC25B0B3-88E3-43CC-A15D-9C84FD6A4154}" destId="{AB2A0F02-39F7-499C-80F5-A8B5BA41F90B}" srcOrd="0" destOrd="0" presId="urn:microsoft.com/office/officeart/2005/8/layout/vProcess5"/>
    <dgm:cxn modelId="{D9A4F77D-60F6-4388-ACCF-B7A10EA3DD44}" type="presOf" srcId="{1D710471-04E5-4460-9171-59BD2334DCEB}" destId="{0A58CA00-52BE-4128-A2CB-7952E482A8A9}" srcOrd="0" destOrd="0" presId="urn:microsoft.com/office/officeart/2005/8/layout/vProcess5"/>
    <dgm:cxn modelId="{5B67F936-388B-4342-A528-252122EA07A2}" type="presOf" srcId="{57B647A1-521C-4989-88E6-3D0BF3CFA4C5}" destId="{E7665E31-7698-45E3-9624-C8BAF726A882}" srcOrd="0" destOrd="0" presId="urn:microsoft.com/office/officeart/2005/8/layout/vProcess5"/>
    <dgm:cxn modelId="{B3ADCF89-2614-4BF4-90E3-21A60BC2A8D0}" type="presOf" srcId="{316818E7-74CF-4924-B990-37824BD74656}" destId="{A680D06A-B598-4D04-8823-0BAE2DD9DAC5}" srcOrd="0" destOrd="0" presId="urn:microsoft.com/office/officeart/2005/8/layout/vProcess5"/>
    <dgm:cxn modelId="{AE1B09C8-C9AF-432F-B15A-348C0236664C}" srcId="{ACD5810A-BDA3-4A0D-9F61-6E449F2723E5}" destId="{DC25B0B3-88E3-43CC-A15D-9C84FD6A4154}" srcOrd="2" destOrd="0" parTransId="{9185F169-5C8F-4C60-9489-38E68AE9FC74}" sibTransId="{806CBC87-F574-4CF1-AF6E-043E7CD00E8F}"/>
    <dgm:cxn modelId="{CFD7BA71-552E-454E-A52C-E00B75A788BD}" srcId="{ACD5810A-BDA3-4A0D-9F61-6E449F2723E5}" destId="{EDCF1741-002E-42FC-86F6-55A8369BE747}" srcOrd="3" destOrd="0" parTransId="{12A801C5-AD72-4DA2-AE9C-38826B11E04A}" sibTransId="{09854CCE-E799-4774-9B57-8946E2F6B3C6}"/>
    <dgm:cxn modelId="{25D242AB-0BA4-4197-8ED9-FAC5F69204E0}" srcId="{ACD5810A-BDA3-4A0D-9F61-6E449F2723E5}" destId="{1D710471-04E5-4460-9171-59BD2334DCEB}" srcOrd="1" destOrd="0" parTransId="{66121736-C4D7-464E-84C3-9EFD569ED59E}" sibTransId="{A3DE743A-002C-4D3A-99F4-D1A6ACA75CE5}"/>
    <dgm:cxn modelId="{CBD4F481-C12C-4816-A607-F00F64CC23C9}" type="presOf" srcId="{316818E7-74CF-4924-B990-37824BD74656}" destId="{71941B67-8857-410D-86AA-907DB8CEF5CE}" srcOrd="1" destOrd="0" presId="urn:microsoft.com/office/officeart/2005/8/layout/vProcess5"/>
    <dgm:cxn modelId="{E5A5E74F-B09D-441C-8391-1B8CEC6C1DAC}" type="presOf" srcId="{EDCF1741-002E-42FC-86F6-55A8369BE747}" destId="{D7C54334-9FE2-43FA-AC04-5307E7F0704D}" srcOrd="0" destOrd="0" presId="urn:microsoft.com/office/officeart/2005/8/layout/vProcess5"/>
    <dgm:cxn modelId="{6E2FB53A-377E-41B6-86E6-0A7EE09C36CF}" type="presOf" srcId="{806CBC87-F574-4CF1-AF6E-043E7CD00E8F}" destId="{60EA804F-2F34-4811-8D4E-44D82C761350}" srcOrd="0" destOrd="0" presId="urn:microsoft.com/office/officeart/2005/8/layout/vProcess5"/>
    <dgm:cxn modelId="{9254C464-C9FD-4D41-984D-2A311D6C74E8}" type="presOf" srcId="{1D710471-04E5-4460-9171-59BD2334DCEB}" destId="{D6F9B1F2-751B-4B03-BADA-D3352516B9A2}" srcOrd="1" destOrd="0" presId="urn:microsoft.com/office/officeart/2005/8/layout/vProcess5"/>
    <dgm:cxn modelId="{D77676E8-1AC6-4DC5-AE5C-8B1147904D1A}" srcId="{ACD5810A-BDA3-4A0D-9F61-6E449F2723E5}" destId="{316818E7-74CF-4924-B990-37824BD74656}" srcOrd="0" destOrd="0" parTransId="{04883DCB-9ABC-4095-B0E0-2E45AA128F26}" sibTransId="{57B647A1-521C-4989-88E6-3D0BF3CFA4C5}"/>
    <dgm:cxn modelId="{01166AAE-A56F-47CB-913C-5F1A62CF5302}" type="presOf" srcId="{A3DE743A-002C-4D3A-99F4-D1A6ACA75CE5}" destId="{7A42688F-7E0B-4F30-9277-C27232986E07}" srcOrd="0" destOrd="0" presId="urn:microsoft.com/office/officeart/2005/8/layout/vProcess5"/>
    <dgm:cxn modelId="{152394B0-A8A5-4A81-BE01-C6AA724399FE}" type="presParOf" srcId="{D46740F1-887D-4413-9518-51100049DA66}" destId="{203C8CBD-BA1E-4681-87E9-571FC0542139}" srcOrd="0" destOrd="0" presId="urn:microsoft.com/office/officeart/2005/8/layout/vProcess5"/>
    <dgm:cxn modelId="{0AB35828-E500-4517-A707-31C2EB961196}" type="presParOf" srcId="{D46740F1-887D-4413-9518-51100049DA66}" destId="{A680D06A-B598-4D04-8823-0BAE2DD9DAC5}" srcOrd="1" destOrd="0" presId="urn:microsoft.com/office/officeart/2005/8/layout/vProcess5"/>
    <dgm:cxn modelId="{B65D7977-D7DE-4EA1-B178-579B1F50B498}" type="presParOf" srcId="{D46740F1-887D-4413-9518-51100049DA66}" destId="{0A58CA00-52BE-4128-A2CB-7952E482A8A9}" srcOrd="2" destOrd="0" presId="urn:microsoft.com/office/officeart/2005/8/layout/vProcess5"/>
    <dgm:cxn modelId="{D410871B-565A-4C9F-B3A9-4BE16E5F46A2}" type="presParOf" srcId="{D46740F1-887D-4413-9518-51100049DA66}" destId="{AB2A0F02-39F7-499C-80F5-A8B5BA41F90B}" srcOrd="3" destOrd="0" presId="urn:microsoft.com/office/officeart/2005/8/layout/vProcess5"/>
    <dgm:cxn modelId="{13E94DB4-7430-4197-A3E6-54D10D6F3219}" type="presParOf" srcId="{D46740F1-887D-4413-9518-51100049DA66}" destId="{D7C54334-9FE2-43FA-AC04-5307E7F0704D}" srcOrd="4" destOrd="0" presId="urn:microsoft.com/office/officeart/2005/8/layout/vProcess5"/>
    <dgm:cxn modelId="{86481160-05F7-44E5-9A5B-CB963CD06B83}" type="presParOf" srcId="{D46740F1-887D-4413-9518-51100049DA66}" destId="{E7665E31-7698-45E3-9624-C8BAF726A882}" srcOrd="5" destOrd="0" presId="urn:microsoft.com/office/officeart/2005/8/layout/vProcess5"/>
    <dgm:cxn modelId="{C28403E4-D23E-4DBC-BB74-521CA72AFB1F}" type="presParOf" srcId="{D46740F1-887D-4413-9518-51100049DA66}" destId="{7A42688F-7E0B-4F30-9277-C27232986E07}" srcOrd="6" destOrd="0" presId="urn:microsoft.com/office/officeart/2005/8/layout/vProcess5"/>
    <dgm:cxn modelId="{3C623C40-47D7-48E6-AAB3-4F6CBF6B1BA6}" type="presParOf" srcId="{D46740F1-887D-4413-9518-51100049DA66}" destId="{60EA804F-2F34-4811-8D4E-44D82C761350}" srcOrd="7" destOrd="0" presId="urn:microsoft.com/office/officeart/2005/8/layout/vProcess5"/>
    <dgm:cxn modelId="{B60E7905-3EC9-474D-9E73-62D779C04DA0}" type="presParOf" srcId="{D46740F1-887D-4413-9518-51100049DA66}" destId="{71941B67-8857-410D-86AA-907DB8CEF5CE}" srcOrd="8" destOrd="0" presId="urn:microsoft.com/office/officeart/2005/8/layout/vProcess5"/>
    <dgm:cxn modelId="{5CB5CA1E-7C17-4D99-A5FD-69217CAF458F}" type="presParOf" srcId="{D46740F1-887D-4413-9518-51100049DA66}" destId="{D6F9B1F2-751B-4B03-BADA-D3352516B9A2}" srcOrd="9" destOrd="0" presId="urn:microsoft.com/office/officeart/2005/8/layout/vProcess5"/>
    <dgm:cxn modelId="{1A64CAF1-08D1-49D0-8159-506C0E19A656}" type="presParOf" srcId="{D46740F1-887D-4413-9518-51100049DA66}" destId="{2D15E758-E9F2-4D19-BBB7-245BC8AC0F90}" srcOrd="10" destOrd="0" presId="urn:microsoft.com/office/officeart/2005/8/layout/vProcess5"/>
    <dgm:cxn modelId="{BEBA0570-C1C2-4DFE-A613-52E89C8DC037}" type="presParOf" srcId="{D46740F1-887D-4413-9518-51100049DA66}" destId="{418FAF7B-307E-4053-8DA5-E95F7AA2304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4305E-3EE5-4AD8-BC18-2ADBED84E10B}">
      <dsp:nvSpPr>
        <dsp:cNvPr id="0" name=""/>
        <dsp:cNvSpPr/>
      </dsp:nvSpPr>
      <dsp:spPr>
        <a:xfrm>
          <a:off x="0" y="602704"/>
          <a:ext cx="8143210" cy="5040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8C254-6D22-44D1-ACF9-0D1B8D9EBB07}">
      <dsp:nvSpPr>
        <dsp:cNvPr id="0" name=""/>
        <dsp:cNvSpPr/>
      </dsp:nvSpPr>
      <dsp:spPr>
        <a:xfrm>
          <a:off x="407160" y="307503"/>
          <a:ext cx="5700247" cy="5904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456" tIns="0" rIns="215456" bIns="0" numCol="1" spcCol="1270" anchor="ctr" anchorCtr="0">
          <a:noAutofit/>
        </a:bodyPr>
        <a:lstStyle/>
        <a:p>
          <a:pPr lvl="0" algn="l" defTabSz="889000">
            <a:lnSpc>
              <a:spcPct val="90000"/>
            </a:lnSpc>
            <a:spcBef>
              <a:spcPct val="0"/>
            </a:spcBef>
            <a:spcAft>
              <a:spcPct val="35000"/>
            </a:spcAft>
          </a:pPr>
          <a:r>
            <a:rPr lang="uk-UA" sz="2000" kern="1200" dirty="0" smtClean="0"/>
            <a:t>Зміни до Конституції України</a:t>
          </a:r>
          <a:endParaRPr lang="ru-RU" sz="2000" kern="1200" dirty="0"/>
        </a:p>
      </dsp:txBody>
      <dsp:txXfrm>
        <a:off x="435981" y="336324"/>
        <a:ext cx="5642605" cy="532758"/>
      </dsp:txXfrm>
    </dsp:sp>
    <dsp:sp modelId="{79F4C3FE-A271-400D-924C-217EFE68B384}">
      <dsp:nvSpPr>
        <dsp:cNvPr id="0" name=""/>
        <dsp:cNvSpPr/>
      </dsp:nvSpPr>
      <dsp:spPr>
        <a:xfrm>
          <a:off x="0" y="1509904"/>
          <a:ext cx="8143210" cy="504000"/>
        </a:xfrm>
        <a:prstGeom prst="rect">
          <a:avLst/>
        </a:prstGeom>
        <a:solidFill>
          <a:schemeClr val="lt1">
            <a:alpha val="90000"/>
            <a:hueOff val="0"/>
            <a:satOff val="0"/>
            <a:lumOff val="0"/>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17D4D-F2B6-4CE5-8CCD-BFEC9B840908}">
      <dsp:nvSpPr>
        <dsp:cNvPr id="0" name=""/>
        <dsp:cNvSpPr/>
      </dsp:nvSpPr>
      <dsp:spPr>
        <a:xfrm>
          <a:off x="407160" y="1214704"/>
          <a:ext cx="5700247" cy="590400"/>
        </a:xfrm>
        <a:prstGeom prst="round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456" tIns="0" rIns="215456" bIns="0" numCol="1" spcCol="1270" anchor="ctr" anchorCtr="0">
          <a:noAutofit/>
        </a:bodyPr>
        <a:lstStyle/>
        <a:p>
          <a:pPr lvl="0" algn="l" defTabSz="889000">
            <a:lnSpc>
              <a:spcPct val="90000"/>
            </a:lnSpc>
            <a:spcBef>
              <a:spcPct val="0"/>
            </a:spcBef>
            <a:spcAft>
              <a:spcPct val="35000"/>
            </a:spcAft>
          </a:pPr>
          <a:r>
            <a:rPr lang="uk-UA" sz="2000" kern="1200" dirty="0" smtClean="0"/>
            <a:t>Проект Закону </a:t>
          </a:r>
          <a:r>
            <a:rPr lang="uk-UA" sz="2000" kern="1200" dirty="0" err="1" smtClean="0"/>
            <a:t>“Про</a:t>
          </a:r>
          <a:r>
            <a:rPr lang="uk-UA" sz="2000" kern="1200" dirty="0" smtClean="0"/>
            <a:t> </a:t>
          </a:r>
          <a:r>
            <a:rPr lang="uk-UA" sz="2000" kern="1200" dirty="0" err="1" smtClean="0"/>
            <a:t>освіту”</a:t>
          </a:r>
          <a:endParaRPr lang="ru-RU" sz="2000" kern="1200" dirty="0"/>
        </a:p>
      </dsp:txBody>
      <dsp:txXfrm>
        <a:off x="435981" y="1243525"/>
        <a:ext cx="5642605" cy="532758"/>
      </dsp:txXfrm>
    </dsp:sp>
    <dsp:sp modelId="{1689DBB7-F498-471C-82A2-A08F188FA850}">
      <dsp:nvSpPr>
        <dsp:cNvPr id="0" name=""/>
        <dsp:cNvSpPr/>
      </dsp:nvSpPr>
      <dsp:spPr>
        <a:xfrm>
          <a:off x="0" y="2417104"/>
          <a:ext cx="8143210" cy="504000"/>
        </a:xfrm>
        <a:prstGeom prst="rect">
          <a:avLst/>
        </a:prstGeom>
        <a:solidFill>
          <a:schemeClr val="lt1">
            <a:alpha val="90000"/>
            <a:hueOff val="0"/>
            <a:satOff val="0"/>
            <a:lumOff val="0"/>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AE9220-41BB-460E-9370-7D7680B6F024}">
      <dsp:nvSpPr>
        <dsp:cNvPr id="0" name=""/>
        <dsp:cNvSpPr/>
      </dsp:nvSpPr>
      <dsp:spPr>
        <a:xfrm>
          <a:off x="407160" y="2121904"/>
          <a:ext cx="5700247" cy="590400"/>
        </a:xfrm>
        <a:prstGeom prst="round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456" tIns="0" rIns="215456" bIns="0" numCol="1" spcCol="1270" anchor="ctr" anchorCtr="0">
          <a:noAutofit/>
        </a:bodyPr>
        <a:lstStyle/>
        <a:p>
          <a:pPr lvl="0" algn="l" defTabSz="889000">
            <a:lnSpc>
              <a:spcPct val="90000"/>
            </a:lnSpc>
            <a:spcBef>
              <a:spcPct val="0"/>
            </a:spcBef>
            <a:spcAft>
              <a:spcPct val="35000"/>
            </a:spcAft>
          </a:pPr>
          <a:r>
            <a:rPr lang="uk-UA" sz="2000" kern="1200" dirty="0" smtClean="0"/>
            <a:t>Концепція національного виховання</a:t>
          </a:r>
          <a:endParaRPr lang="ru-RU" sz="2000" kern="1200" dirty="0"/>
        </a:p>
      </dsp:txBody>
      <dsp:txXfrm>
        <a:off x="435981" y="2150725"/>
        <a:ext cx="5642605" cy="532758"/>
      </dsp:txXfrm>
    </dsp:sp>
    <dsp:sp modelId="{C80DBF48-FBCB-477F-87AC-93795FBED88B}">
      <dsp:nvSpPr>
        <dsp:cNvPr id="0" name=""/>
        <dsp:cNvSpPr/>
      </dsp:nvSpPr>
      <dsp:spPr>
        <a:xfrm>
          <a:off x="0" y="3324304"/>
          <a:ext cx="8143210" cy="504000"/>
        </a:xfrm>
        <a:prstGeom prst="rect">
          <a:avLst/>
        </a:prstGeom>
        <a:solidFill>
          <a:schemeClr val="lt1">
            <a:alpha val="90000"/>
            <a:hueOff val="0"/>
            <a:satOff val="0"/>
            <a:lumOff val="0"/>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6BBE7-CC74-4388-8343-E377C6EC6E94}">
      <dsp:nvSpPr>
        <dsp:cNvPr id="0" name=""/>
        <dsp:cNvSpPr/>
      </dsp:nvSpPr>
      <dsp:spPr>
        <a:xfrm>
          <a:off x="407160" y="3029104"/>
          <a:ext cx="5700247" cy="590400"/>
        </a:xfrm>
        <a:prstGeom prst="round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456" tIns="0" rIns="215456" bIns="0" numCol="1" spcCol="1270" anchor="ctr" anchorCtr="0">
          <a:noAutofit/>
        </a:bodyPr>
        <a:lstStyle/>
        <a:p>
          <a:pPr lvl="0" algn="l" defTabSz="889000">
            <a:lnSpc>
              <a:spcPct val="90000"/>
            </a:lnSpc>
            <a:spcBef>
              <a:spcPct val="0"/>
            </a:spcBef>
            <a:spcAft>
              <a:spcPct val="35000"/>
            </a:spcAft>
          </a:pPr>
          <a:r>
            <a:rPr lang="uk-UA" sz="2000" kern="1200" dirty="0" smtClean="0"/>
            <a:t>Оновлення навчальних планів</a:t>
          </a:r>
          <a:endParaRPr lang="ru-RU" sz="2000" kern="1200" dirty="0"/>
        </a:p>
      </dsp:txBody>
      <dsp:txXfrm>
        <a:off x="435981" y="3057925"/>
        <a:ext cx="5642605" cy="532758"/>
      </dsp:txXfrm>
    </dsp:sp>
    <dsp:sp modelId="{580FF452-567C-4577-85A9-E65F71B30988}">
      <dsp:nvSpPr>
        <dsp:cNvPr id="0" name=""/>
        <dsp:cNvSpPr/>
      </dsp:nvSpPr>
      <dsp:spPr>
        <a:xfrm>
          <a:off x="0" y="4231504"/>
          <a:ext cx="8143210" cy="504000"/>
        </a:xfrm>
        <a:prstGeom prst="rect">
          <a:avLst/>
        </a:prstGeom>
        <a:solidFill>
          <a:schemeClr val="lt1">
            <a:alpha val="90000"/>
            <a:hueOff val="0"/>
            <a:satOff val="0"/>
            <a:lumOff val="0"/>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E105C-3771-4B54-9503-E54020AC0667}">
      <dsp:nvSpPr>
        <dsp:cNvPr id="0" name=""/>
        <dsp:cNvSpPr/>
      </dsp:nvSpPr>
      <dsp:spPr>
        <a:xfrm>
          <a:off x="407160" y="3936304"/>
          <a:ext cx="5700247" cy="590400"/>
        </a:xfrm>
        <a:prstGeom prst="round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456" tIns="0" rIns="215456" bIns="0" numCol="1" spcCol="1270" anchor="ctr" anchorCtr="0">
          <a:noAutofit/>
        </a:bodyPr>
        <a:lstStyle/>
        <a:p>
          <a:pPr lvl="0" algn="l" defTabSz="889000">
            <a:lnSpc>
              <a:spcPct val="90000"/>
            </a:lnSpc>
            <a:spcBef>
              <a:spcPct val="0"/>
            </a:spcBef>
            <a:spcAft>
              <a:spcPct val="35000"/>
            </a:spcAft>
          </a:pPr>
          <a:r>
            <a:rPr lang="uk-UA" sz="2000" kern="1200" dirty="0" smtClean="0"/>
            <a:t>Зміна підходів до підсумкової атестації та ЗНО</a:t>
          </a:r>
          <a:endParaRPr lang="ru-RU" sz="2000" kern="1200" dirty="0"/>
        </a:p>
      </dsp:txBody>
      <dsp:txXfrm>
        <a:off x="435981" y="3965125"/>
        <a:ext cx="564260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D06A-B598-4D04-8823-0BAE2DD9DAC5}">
      <dsp:nvSpPr>
        <dsp:cNvPr id="0" name=""/>
        <dsp:cNvSpPr/>
      </dsp:nvSpPr>
      <dsp:spPr>
        <a:xfrm>
          <a:off x="0" y="0"/>
          <a:ext cx="630936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dirty="0" smtClean="0"/>
            <a:t>Аналіз статистичних даних. Прогноз</a:t>
          </a:r>
          <a:endParaRPr lang="ru-RU" sz="1900" kern="1200" dirty="0"/>
        </a:p>
      </dsp:txBody>
      <dsp:txXfrm>
        <a:off x="28038" y="28038"/>
        <a:ext cx="5195473" cy="901218"/>
      </dsp:txXfrm>
    </dsp:sp>
    <dsp:sp modelId="{0A58CA00-52BE-4128-A2CB-7952E482A8A9}">
      <dsp:nvSpPr>
        <dsp:cNvPr id="0" name=""/>
        <dsp:cNvSpPr/>
      </dsp:nvSpPr>
      <dsp:spPr>
        <a:xfrm>
          <a:off x="528408" y="1131347"/>
          <a:ext cx="630936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dirty="0" smtClean="0"/>
            <a:t>Аналіз кадрового складу.  Здатність управлінців до формування стратегії розвитку </a:t>
          </a:r>
          <a:endParaRPr lang="ru-RU" sz="1900" kern="1200" dirty="0"/>
        </a:p>
      </dsp:txBody>
      <dsp:txXfrm>
        <a:off x="556446" y="1159385"/>
        <a:ext cx="5102633" cy="901218"/>
      </dsp:txXfrm>
    </dsp:sp>
    <dsp:sp modelId="{AB2A0F02-39F7-499C-80F5-A8B5BA41F90B}">
      <dsp:nvSpPr>
        <dsp:cNvPr id="0" name=""/>
        <dsp:cNvSpPr/>
      </dsp:nvSpPr>
      <dsp:spPr>
        <a:xfrm>
          <a:off x="1048931" y="2262695"/>
          <a:ext cx="630936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dirty="0" smtClean="0"/>
            <a:t>Аналіз технічних можливостей освітнього закладу.</a:t>
          </a:r>
          <a:endParaRPr lang="ru-RU" sz="1900" kern="1200" dirty="0"/>
        </a:p>
      </dsp:txBody>
      <dsp:txXfrm>
        <a:off x="1076969" y="2290733"/>
        <a:ext cx="5110520" cy="901218"/>
      </dsp:txXfrm>
    </dsp:sp>
    <dsp:sp modelId="{D7C54334-9FE2-43FA-AC04-5307E7F0704D}">
      <dsp:nvSpPr>
        <dsp:cNvPr id="0" name=""/>
        <dsp:cNvSpPr/>
      </dsp:nvSpPr>
      <dsp:spPr>
        <a:xfrm>
          <a:off x="1577340" y="3394043"/>
          <a:ext cx="630936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dirty="0" smtClean="0"/>
            <a:t>Можливість  вибору форм і  освітньої співпраці</a:t>
          </a:r>
          <a:endParaRPr lang="ru-RU" sz="1900" kern="1200" dirty="0"/>
        </a:p>
      </dsp:txBody>
      <dsp:txXfrm>
        <a:off x="1605378" y="3422081"/>
        <a:ext cx="5102633" cy="901218"/>
      </dsp:txXfrm>
    </dsp:sp>
    <dsp:sp modelId="{E7665E31-7698-45E3-9624-C8BAF726A882}">
      <dsp:nvSpPr>
        <dsp:cNvPr id="0" name=""/>
        <dsp:cNvSpPr/>
      </dsp:nvSpPr>
      <dsp:spPr>
        <a:xfrm>
          <a:off x="568711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5827122" y="733200"/>
        <a:ext cx="342233" cy="468236"/>
      </dsp:txXfrm>
    </dsp:sp>
    <dsp:sp modelId="{7A42688F-7E0B-4F30-9277-C27232986E07}">
      <dsp:nvSpPr>
        <dsp:cNvPr id="0" name=""/>
        <dsp:cNvSpPr/>
      </dsp:nvSpPr>
      <dsp:spPr>
        <a:xfrm>
          <a:off x="6215527"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355531" y="1864548"/>
        <a:ext cx="342233" cy="468236"/>
      </dsp:txXfrm>
    </dsp:sp>
    <dsp:sp modelId="{60EA804F-2F34-4811-8D4E-44D82C761350}">
      <dsp:nvSpPr>
        <dsp:cNvPr id="0" name=""/>
        <dsp:cNvSpPr/>
      </dsp:nvSpPr>
      <dsp:spPr>
        <a:xfrm>
          <a:off x="6736049"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876053"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DD0F7-E761-42C7-AF78-1146FECC4D60}" type="datetimeFigureOut">
              <a:rPr lang="ru-RU" smtClean="0"/>
              <a:t>17.08.2015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132C95-7587-4CA6-A501-45C640A97832}" type="slidenum">
              <a:rPr lang="ru-RU" smtClean="0"/>
              <a:t>‹#›</a:t>
            </a:fld>
            <a:endParaRPr lang="ru-RU"/>
          </a:p>
        </p:txBody>
      </p:sp>
    </p:spTree>
    <p:extLst>
      <p:ext uri="{BB962C8B-B14F-4D97-AF65-F5344CB8AC3E}">
        <p14:creationId xmlns:p14="http://schemas.microsoft.com/office/powerpoint/2010/main" val="42937150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17.08.2015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1.c1.rada.gov.ua/pls/zweb2/webproc4_1?pf3511=5581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on.gov.ua/citizens/zv%E2%80%99yazki-z-gromadskistyu/gromadske-obgovorennya.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223" y="0"/>
            <a:ext cx="9144000" cy="6858000"/>
          </a:xfrm>
          <a:prstGeom prst="rect">
            <a:avLst/>
          </a:prstGeom>
        </p:spPr>
      </p:pic>
      <p:sp>
        <p:nvSpPr>
          <p:cNvPr id="2" name="Заголовок 1"/>
          <p:cNvSpPr>
            <a:spLocks noGrp="1"/>
          </p:cNvSpPr>
          <p:nvPr>
            <p:ph type="ctrTitle"/>
          </p:nvPr>
        </p:nvSpPr>
        <p:spPr>
          <a:xfrm>
            <a:off x="0" y="3040599"/>
            <a:ext cx="5150224" cy="2387600"/>
          </a:xfrm>
        </p:spPr>
        <p:txBody>
          <a:bodyPr>
            <a:noAutofit/>
          </a:bodyPr>
          <a:lstStyle/>
          <a:p>
            <a:r>
              <a:rPr lang="uk-UA" sz="44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Організація освітнього процесу: нові підходи</a:t>
            </a:r>
            <a:endParaRPr lang="ru-RU"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endParaRPr>
          </a:p>
        </p:txBody>
      </p:sp>
      <p:sp>
        <p:nvSpPr>
          <p:cNvPr id="3" name="Подзаголовок 2"/>
          <p:cNvSpPr>
            <a:spLocks noGrp="1"/>
          </p:cNvSpPr>
          <p:nvPr>
            <p:ph type="subTitle" idx="1"/>
          </p:nvPr>
        </p:nvSpPr>
        <p:spPr>
          <a:xfrm>
            <a:off x="107577" y="5733863"/>
            <a:ext cx="7420273" cy="996545"/>
          </a:xfrm>
        </p:spPr>
        <p:txBody>
          <a:bodyPr>
            <a:normAutofit/>
          </a:bodyPr>
          <a:lstStyle/>
          <a:p>
            <a:r>
              <a:rPr lang="uk-UA" sz="2400" b="1" i="1" dirty="0" smtClean="0">
                <a:solidFill>
                  <a:srgbClr val="002060"/>
                </a:solidFill>
              </a:rPr>
              <a:t>Марина </a:t>
            </a:r>
            <a:r>
              <a:rPr lang="uk-UA" sz="2400" b="1" i="1" dirty="0" err="1" smtClean="0">
                <a:solidFill>
                  <a:srgbClr val="002060"/>
                </a:solidFill>
              </a:rPr>
              <a:t>Ватковська</a:t>
            </a:r>
            <a:r>
              <a:rPr lang="uk-UA" sz="2400" b="1" i="1" dirty="0" smtClean="0">
                <a:solidFill>
                  <a:srgbClr val="002060"/>
                </a:solidFill>
              </a:rPr>
              <a:t>, проректор КВНЗ “ДОІППО”</a:t>
            </a:r>
          </a:p>
          <a:p>
            <a:r>
              <a:rPr lang="uk-UA" sz="2400" b="1" i="1" dirty="0" smtClean="0">
                <a:solidFill>
                  <a:srgbClr val="002060"/>
                </a:solidFill>
              </a:rPr>
              <a:t>18 серпня 2015 року</a:t>
            </a:r>
          </a:p>
          <a:p>
            <a:endParaRPr lang="ru-RU" sz="2400" dirty="0"/>
          </a:p>
        </p:txBody>
      </p:sp>
    </p:spTree>
    <p:extLst>
      <p:ext uri="{BB962C8B-B14F-4D97-AF65-F5344CB8AC3E}">
        <p14:creationId xmlns:p14="http://schemas.microsoft.com/office/powerpoint/2010/main"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222" y="1226364"/>
            <a:ext cx="7886700" cy="1325563"/>
          </a:xfrm>
        </p:spPr>
        <p:txBody>
          <a:bodyPr/>
          <a:lstStyle/>
          <a:p>
            <a:r>
              <a:rPr lang="uk-UA" b="1" dirty="0" smtClean="0"/>
              <a:t>Форми здобуття та види освіти</a:t>
            </a:r>
            <a:endParaRPr lang="ru-RU" dirty="0"/>
          </a:p>
        </p:txBody>
      </p:sp>
      <p:sp>
        <p:nvSpPr>
          <p:cNvPr id="3" name="Содержимое 2"/>
          <p:cNvSpPr>
            <a:spLocks noGrp="1"/>
          </p:cNvSpPr>
          <p:nvPr>
            <p:ph idx="1"/>
          </p:nvPr>
        </p:nvSpPr>
        <p:spPr>
          <a:xfrm>
            <a:off x="639283" y="2506662"/>
            <a:ext cx="7886700" cy="2543803"/>
          </a:xfrm>
        </p:spPr>
        <p:txBody>
          <a:bodyPr/>
          <a:lstStyle/>
          <a:p>
            <a:r>
              <a:rPr lang="uk-UA" dirty="0" smtClean="0"/>
              <a:t>Особа має право реалізувати право на освіту впродовж життя шляхом формальної, неформальної та </a:t>
            </a:r>
            <a:r>
              <a:rPr lang="uk-UA" dirty="0" err="1" smtClean="0"/>
              <a:t>інформальної</a:t>
            </a:r>
            <a:r>
              <a:rPr lang="uk-UA" dirty="0" smtClean="0"/>
              <a:t> освіти.</a:t>
            </a:r>
            <a:endParaRPr lang="ru-RU" dirty="0" smtClean="0"/>
          </a:p>
          <a:p>
            <a:pPr>
              <a:buNone/>
            </a:pPr>
            <a:r>
              <a:rPr lang="uk-UA" dirty="0" smtClean="0"/>
              <a:t>Держава підтримує, визнає та заохочує всі ці види освіти</a:t>
            </a:r>
          </a:p>
          <a:p>
            <a:pPr>
              <a:buNone/>
            </a:pPr>
            <a:r>
              <a:rPr lang="uk-UA" dirty="0" smtClean="0"/>
              <a:t>	Заклади </a:t>
            </a:r>
            <a:r>
              <a:rPr lang="uk-UA" dirty="0"/>
              <a:t>освіти можуть пропонувати різні форми здобуття освіти: очну, заочну, змішану, вечірню, дуальну, дистанційну, індивідуальну, </a:t>
            </a:r>
            <a:r>
              <a:rPr lang="uk-UA" dirty="0" err="1"/>
              <a:t>екстернатну</a:t>
            </a:r>
            <a:r>
              <a:rPr lang="uk-UA" dirty="0"/>
              <a:t> відповідно до їхніх організаційних можливостей та побажань осіб, які навчаються.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120" y="1066875"/>
            <a:ext cx="7886700" cy="1325563"/>
          </a:xfrm>
        </p:spPr>
        <p:txBody>
          <a:bodyPr/>
          <a:lstStyle/>
          <a:p>
            <a:r>
              <a:rPr lang="uk-UA" b="1" dirty="0" smtClean="0">
                <a:solidFill>
                  <a:srgbClr val="002060"/>
                </a:solidFill>
              </a:rPr>
              <a:t>Формальна освіта</a:t>
            </a:r>
            <a:endParaRPr lang="ru-RU" b="1" dirty="0">
              <a:solidFill>
                <a:srgbClr val="002060"/>
              </a:solidFill>
            </a:endParaRPr>
          </a:p>
        </p:txBody>
      </p:sp>
      <p:sp>
        <p:nvSpPr>
          <p:cNvPr id="3" name="Содержимое 2"/>
          <p:cNvSpPr>
            <a:spLocks noGrp="1"/>
          </p:cNvSpPr>
          <p:nvPr>
            <p:ph idx="1"/>
          </p:nvPr>
        </p:nvSpPr>
        <p:spPr>
          <a:xfrm>
            <a:off x="607385" y="2367886"/>
            <a:ext cx="7886700" cy="4351338"/>
          </a:xfrm>
        </p:spPr>
        <p:txBody>
          <a:bodyPr/>
          <a:lstStyle/>
          <a:p>
            <a:r>
              <a:rPr lang="uk-UA" dirty="0" smtClean="0"/>
              <a:t>Формальна освіта здійснюється за освітніми програмами відповідно до визначених Законами України та іншими нормативними актами рівнів освіти, галузей знань і спеціальностей. Формальна освіта здобувається у закладах освіти, які мають ліцензію на здійснення освітньої діяльності.</a:t>
            </a:r>
            <a:endParaRPr lang="ru-RU" dirty="0" smtClean="0"/>
          </a:p>
          <a:p>
            <a:r>
              <a:rPr lang="uk-UA" dirty="0" smtClean="0"/>
              <a:t>Формальна освіта передбачає досягнення визначених державними стандартами результатів навчання певного рівня освіти та здобуття за освітніми програмами визнаних державою кваліфікацій, що дають право доступу до наступного рівня освіти. Здобуті результати навчання та кваліфікації підтверджуються відповідним документом про освіту.</a:t>
            </a: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180" y="1470911"/>
            <a:ext cx="7886700" cy="1325563"/>
          </a:xfrm>
        </p:spPr>
        <p:txBody>
          <a:bodyPr/>
          <a:lstStyle/>
          <a:p>
            <a:r>
              <a:rPr lang="uk-UA" b="1" dirty="0" smtClean="0">
                <a:solidFill>
                  <a:srgbClr val="002060"/>
                </a:solidFill>
              </a:rPr>
              <a:t>Неформальна освіта</a:t>
            </a:r>
            <a:endParaRPr lang="ru-RU" b="1" dirty="0">
              <a:solidFill>
                <a:srgbClr val="002060"/>
              </a:solidFill>
            </a:endParaRPr>
          </a:p>
        </p:txBody>
      </p:sp>
      <p:sp>
        <p:nvSpPr>
          <p:cNvPr id="3" name="Содержимое 2"/>
          <p:cNvSpPr>
            <a:spLocks noGrp="1"/>
          </p:cNvSpPr>
          <p:nvPr>
            <p:ph idx="1"/>
          </p:nvPr>
        </p:nvSpPr>
        <p:spPr>
          <a:xfrm>
            <a:off x="628650" y="3040911"/>
            <a:ext cx="7886700" cy="3136051"/>
          </a:xfrm>
        </p:spPr>
        <p:txBody>
          <a:bodyPr/>
          <a:lstStyle/>
          <a:p>
            <a:r>
              <a:rPr lang="uk-UA" dirty="0" smtClean="0"/>
              <a:t>Неформальна освіта - організована освіта з метою здобуття нових знань, умінь та інших </a:t>
            </a:r>
            <a:r>
              <a:rPr lang="uk-UA" dirty="0" err="1" smtClean="0"/>
              <a:t>компетентностей</a:t>
            </a:r>
            <a:r>
              <a:rPr lang="uk-UA" dirty="0" smtClean="0"/>
              <a:t>, що не передбачає здобуття визнаних державою кваліфікацій за рівнями освіти та отримання документа про освіту, встановленого законодавством </a:t>
            </a:r>
            <a:r>
              <a:rPr lang="uk-UA" dirty="0" err="1" smtClean="0"/>
              <a:t>України</a:t>
            </a:r>
            <a:r>
              <a:rPr lang="uk-UA" dirty="0" smtClean="0"/>
              <a: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018" y="1396485"/>
            <a:ext cx="7886700" cy="1325563"/>
          </a:xfrm>
        </p:spPr>
        <p:txBody>
          <a:bodyPr/>
          <a:lstStyle/>
          <a:p>
            <a:r>
              <a:rPr lang="uk-UA" b="1" dirty="0" err="1" smtClean="0">
                <a:solidFill>
                  <a:srgbClr val="002060"/>
                </a:solidFill>
              </a:rPr>
              <a:t>Інформальна</a:t>
            </a:r>
            <a:r>
              <a:rPr lang="uk-UA" b="1" dirty="0" smtClean="0">
                <a:solidFill>
                  <a:srgbClr val="002060"/>
                </a:solidFill>
              </a:rPr>
              <a:t> освіта</a:t>
            </a:r>
            <a:endParaRPr lang="ru-RU" b="1" dirty="0">
              <a:solidFill>
                <a:srgbClr val="002060"/>
              </a:solidFill>
            </a:endParaRPr>
          </a:p>
        </p:txBody>
      </p:sp>
      <p:sp>
        <p:nvSpPr>
          <p:cNvPr id="3" name="Содержимое 2"/>
          <p:cNvSpPr>
            <a:spLocks noGrp="1"/>
          </p:cNvSpPr>
          <p:nvPr>
            <p:ph idx="1"/>
          </p:nvPr>
        </p:nvSpPr>
        <p:spPr>
          <a:xfrm>
            <a:off x="649916" y="2771922"/>
            <a:ext cx="7886700" cy="3437492"/>
          </a:xfrm>
        </p:spPr>
        <p:txBody>
          <a:bodyPr/>
          <a:lstStyle/>
          <a:p>
            <a:r>
              <a:rPr lang="uk-UA" dirty="0" err="1" smtClean="0"/>
              <a:t>Інформальна</a:t>
            </a:r>
            <a:r>
              <a:rPr lang="uk-UA" dirty="0" smtClean="0"/>
              <a:t> освіта (самоосвіта) – це неофіційна, </a:t>
            </a:r>
            <a:r>
              <a:rPr lang="uk-UA" dirty="0" err="1" smtClean="0"/>
              <a:t>самоорганізована</a:t>
            </a:r>
            <a:r>
              <a:rPr lang="uk-UA" dirty="0" smtClean="0"/>
              <a:t> або спонтанна освіта, що відбувається під час цілеспрямованої або нецілеспрямованої </a:t>
            </a:r>
            <a:r>
              <a:rPr lang="uk-UA" dirty="0" err="1" smtClean="0"/>
              <a:t>позанавчальної</a:t>
            </a:r>
            <a:r>
              <a:rPr lang="uk-UA" dirty="0" smtClean="0"/>
              <a:t> щоденної діяльності, пов’язаної з роботою, родиною тощо та не передбачає інституціолізованих форм.</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734" y="1088140"/>
            <a:ext cx="7886700" cy="1325563"/>
          </a:xfrm>
        </p:spPr>
        <p:txBody>
          <a:bodyPr/>
          <a:lstStyle/>
          <a:p>
            <a:r>
              <a:rPr lang="uk-UA" b="1" dirty="0" smtClean="0"/>
              <a:t>Середня освіта</a:t>
            </a:r>
            <a:endParaRPr lang="ru-RU" dirty="0"/>
          </a:p>
        </p:txBody>
      </p:sp>
      <p:sp>
        <p:nvSpPr>
          <p:cNvPr id="3" name="Содержимое 2"/>
          <p:cNvSpPr>
            <a:spLocks noGrp="1"/>
          </p:cNvSpPr>
          <p:nvPr>
            <p:ph idx="1"/>
          </p:nvPr>
        </p:nvSpPr>
        <p:spPr>
          <a:xfrm>
            <a:off x="554222" y="2335988"/>
            <a:ext cx="7886700" cy="4351338"/>
          </a:xfrm>
        </p:spPr>
        <p:txBody>
          <a:bodyPr/>
          <a:lstStyle/>
          <a:p>
            <a:r>
              <a:rPr lang="uk-UA" dirty="0" smtClean="0"/>
              <a:t>Повна середня освіта передбачає завершення трьох рівнів освіти:</a:t>
            </a:r>
            <a:endParaRPr lang="ru-RU" dirty="0" smtClean="0"/>
          </a:p>
          <a:p>
            <a:r>
              <a:rPr lang="uk-UA" dirty="0" smtClean="0"/>
              <a:t>початкової освіти тривалістю 5 років;</a:t>
            </a:r>
            <a:endParaRPr lang="ru-RU" dirty="0" smtClean="0"/>
          </a:p>
          <a:p>
            <a:r>
              <a:rPr lang="uk-UA" dirty="0" smtClean="0"/>
              <a:t>базової середньої освіти тривалістю 4 роки;</a:t>
            </a:r>
            <a:endParaRPr lang="ru-RU" dirty="0" smtClean="0"/>
          </a:p>
          <a:p>
            <a:r>
              <a:rPr lang="uk-UA" dirty="0" smtClean="0"/>
              <a:t>профільної середньої освіти тривалістю 3 роки.</a:t>
            </a:r>
            <a:endParaRPr lang="ru-RU" dirty="0" smtClean="0"/>
          </a:p>
          <a:p>
            <a:r>
              <a:rPr lang="uk-UA" dirty="0" smtClean="0"/>
              <a:t>Держава гарантує усім громадянам право на отримання повної середньої освіти і оплачує її здобуття. Повна середня освіта в Україні є обов’язковою.</a:t>
            </a:r>
          </a:p>
          <a:p>
            <a:r>
              <a:rPr lang="uk-UA" dirty="0" smtClean="0"/>
              <a:t>Навчальні досягнення випускників по завершенню базової та повної середньої освіти повинні обов’язково підтверджуватися державною підсумковою атестацією у формі зовнішнього незалежного оцінювання</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571" y="1247629"/>
            <a:ext cx="7886700" cy="1325563"/>
          </a:xfrm>
        </p:spPr>
        <p:txBody>
          <a:bodyPr/>
          <a:lstStyle/>
          <a:p>
            <a:r>
              <a:rPr lang="uk-UA" b="1" dirty="0" smtClean="0">
                <a:solidFill>
                  <a:srgbClr val="002060"/>
                </a:solidFill>
              </a:rPr>
              <a:t>Початкова освіта</a:t>
            </a:r>
            <a:endParaRPr lang="ru-RU" b="1" dirty="0">
              <a:solidFill>
                <a:srgbClr val="002060"/>
              </a:solidFill>
            </a:endParaRPr>
          </a:p>
        </p:txBody>
      </p:sp>
      <p:sp>
        <p:nvSpPr>
          <p:cNvPr id="3" name="Содержимое 2"/>
          <p:cNvSpPr>
            <a:spLocks noGrp="1"/>
          </p:cNvSpPr>
          <p:nvPr>
            <p:ph idx="1"/>
          </p:nvPr>
        </p:nvSpPr>
        <p:spPr>
          <a:xfrm>
            <a:off x="628650" y="2658139"/>
            <a:ext cx="7886700" cy="3518823"/>
          </a:xfrm>
        </p:spPr>
        <p:txBody>
          <a:bodyPr/>
          <a:lstStyle/>
          <a:p>
            <a:r>
              <a:rPr lang="uk-UA" dirty="0" smtClean="0"/>
              <a:t>Метою початкової освіти є різнобічний розвиток дитини відповідно до її вікових особливостей, духовне і моральне виховання особистості.</a:t>
            </a:r>
            <a:endParaRPr lang="ru-RU" dirty="0" smtClean="0"/>
          </a:p>
          <a:p>
            <a:r>
              <a:rPr lang="uk-UA" dirty="0" smtClean="0"/>
              <a:t>Початкова освіта передбачає підготовку до наступного рівня освіти – базової середньої освіти.</a:t>
            </a:r>
            <a:endParaRPr lang="ru-RU" dirty="0" smtClean="0"/>
          </a:p>
          <a:p>
            <a:r>
              <a:rPr lang="uk-UA" dirty="0" smtClean="0"/>
              <a:t>Початкова освіта здобувається у закладі освіти за місцем проживання дитини, в сім’ї або за участю вчителя чи фізичних осіб, які здійснюють освітню діяльність.</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222" y="1502809"/>
            <a:ext cx="7886700" cy="1325563"/>
          </a:xfrm>
        </p:spPr>
        <p:txBody>
          <a:bodyPr/>
          <a:lstStyle/>
          <a:p>
            <a:r>
              <a:rPr lang="uk-UA" b="1" dirty="0" smtClean="0">
                <a:solidFill>
                  <a:srgbClr val="002060"/>
                </a:solidFill>
              </a:rPr>
              <a:t>Базова освіта</a:t>
            </a:r>
            <a:endParaRPr lang="ru-RU" b="1" dirty="0">
              <a:solidFill>
                <a:srgbClr val="002060"/>
              </a:solidFill>
            </a:endParaRPr>
          </a:p>
        </p:txBody>
      </p:sp>
      <p:sp>
        <p:nvSpPr>
          <p:cNvPr id="3" name="Содержимое 2"/>
          <p:cNvSpPr>
            <a:spLocks noGrp="1"/>
          </p:cNvSpPr>
          <p:nvPr>
            <p:ph idx="1"/>
          </p:nvPr>
        </p:nvSpPr>
        <p:spPr>
          <a:xfrm>
            <a:off x="639283" y="3176513"/>
            <a:ext cx="7886700" cy="3043533"/>
          </a:xfrm>
        </p:spPr>
        <p:txBody>
          <a:bodyPr/>
          <a:lstStyle/>
          <a:p>
            <a:r>
              <a:rPr lang="uk-UA" dirty="0" smtClean="0"/>
              <a:t>Метою базової середньої освіти є всебічний розвиток та соціалізація дитини.</a:t>
            </a:r>
          </a:p>
          <a:p>
            <a:r>
              <a:rPr lang="uk-UA" dirty="0" smtClean="0"/>
              <a:t>Базова середня освіта здобувається у закладі освіти, а також може здобуватися особами в будь-яких формах, визначених законодавством.	 Вибір форми здобуття базової середньої освіти дітьми покладається на їхніх батьків або осіб, які їх замінюють, із погодженням з дитиною.</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199" y="1110398"/>
            <a:ext cx="7886700" cy="1325563"/>
          </a:xfrm>
        </p:spPr>
        <p:txBody>
          <a:bodyPr/>
          <a:lstStyle/>
          <a:p>
            <a:r>
              <a:rPr lang="uk-UA" b="1" dirty="0" smtClean="0">
                <a:solidFill>
                  <a:srgbClr val="002060"/>
                </a:solidFill>
              </a:rPr>
              <a:t>Профільна середня освіта</a:t>
            </a:r>
            <a:endParaRPr lang="ru-RU" b="1" dirty="0">
              <a:solidFill>
                <a:srgbClr val="002060"/>
              </a:solidFill>
            </a:endParaRPr>
          </a:p>
        </p:txBody>
      </p:sp>
      <p:sp>
        <p:nvSpPr>
          <p:cNvPr id="3" name="Содержимое 2"/>
          <p:cNvSpPr>
            <a:spLocks noGrp="1"/>
          </p:cNvSpPr>
          <p:nvPr>
            <p:ph idx="1"/>
          </p:nvPr>
        </p:nvSpPr>
        <p:spPr>
          <a:xfrm>
            <a:off x="607385" y="2261559"/>
            <a:ext cx="7886700" cy="4351338"/>
          </a:xfrm>
        </p:spPr>
        <p:txBody>
          <a:bodyPr/>
          <a:lstStyle/>
          <a:p>
            <a:r>
              <a:rPr lang="uk-UA" dirty="0" smtClean="0"/>
              <a:t>Профільна середня освіта передбачає два напрями профілізації: загальноосвітній та професійний.</a:t>
            </a:r>
            <a:endParaRPr lang="ru-RU" dirty="0" smtClean="0"/>
          </a:p>
          <a:p>
            <a:r>
              <a:rPr lang="uk-UA" dirty="0" smtClean="0"/>
              <a:t>Загальноосвітній напрям передбачає профільну середню освіту на основі поєднання визначеного Державним стандартом змісту повної середньої освіти та поглибленого предметного навчання з урахуванням здібностей та освітніх потреб кожного й орієнтацію на продовження навчання на наступному рівні освіти.</a:t>
            </a:r>
            <a:endParaRPr lang="ru-RU" dirty="0" smtClean="0"/>
          </a:p>
          <a:p>
            <a:r>
              <a:rPr lang="uk-UA" dirty="0" smtClean="0"/>
              <a:t>Професійний напрям передбачає профільну середню освіту на основі поєднання визначеного Державним стандартом змісту повної середньої освіти та професійно орієнтованого підходу до навчання з урахуванням здібностей та потреб кожного й орієнтацію на ринок праці.</a:t>
            </a:r>
            <a:endParaRPr lang="ru-RU" dirty="0" smtClean="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914" y="1106813"/>
            <a:ext cx="7886700" cy="1325563"/>
          </a:xfrm>
        </p:spPr>
        <p:txBody>
          <a:bodyPr/>
          <a:lstStyle/>
          <a:p>
            <a:r>
              <a:rPr lang="uk-UA" b="1" dirty="0" smtClean="0">
                <a:solidFill>
                  <a:srgbClr val="002060"/>
                </a:solidFill>
              </a:rPr>
              <a:t>Управління освітніми закладами</a:t>
            </a:r>
            <a:endParaRPr lang="ru-RU" b="1" dirty="0">
              <a:solidFill>
                <a:srgbClr val="002060"/>
              </a:solidFill>
            </a:endParaRPr>
          </a:p>
        </p:txBody>
      </p:sp>
      <p:sp>
        <p:nvSpPr>
          <p:cNvPr id="3" name="Содержимое 2"/>
          <p:cNvSpPr>
            <a:spLocks noGrp="1"/>
          </p:cNvSpPr>
          <p:nvPr>
            <p:ph idx="1"/>
          </p:nvPr>
        </p:nvSpPr>
        <p:spPr>
          <a:xfrm>
            <a:off x="628650" y="2432376"/>
            <a:ext cx="7886700" cy="4351338"/>
          </a:xfrm>
        </p:spPr>
        <p:txBody>
          <a:bodyPr/>
          <a:lstStyle/>
          <a:p>
            <a:pPr lvl="0"/>
            <a:r>
              <a:rPr lang="uk-UA" dirty="0" smtClean="0"/>
              <a:t>Керівництво закладами дошкільної, середньої та професійної освіти в межах повноважень, визначених законами України та статутом закладу здійснюють:</a:t>
            </a:r>
            <a:endParaRPr lang="ru-RU" dirty="0" smtClean="0"/>
          </a:p>
          <a:p>
            <a:r>
              <a:rPr lang="uk-UA" dirty="0" smtClean="0"/>
              <a:t>Наглядова або піклувальна рада закладу;</a:t>
            </a:r>
            <a:endParaRPr lang="ru-RU" dirty="0" smtClean="0"/>
          </a:p>
          <a:p>
            <a:r>
              <a:rPr lang="uk-UA" dirty="0" smtClean="0"/>
              <a:t>Керівник закладу;</a:t>
            </a:r>
            <a:endParaRPr lang="ru-RU" dirty="0" smtClean="0"/>
          </a:p>
          <a:p>
            <a:r>
              <a:rPr lang="uk-UA" dirty="0" smtClean="0"/>
              <a:t>Педагогічна рада закладу;</a:t>
            </a:r>
            <a:endParaRPr lang="ru-RU" dirty="0" smtClean="0"/>
          </a:p>
          <a:p>
            <a:r>
              <a:rPr lang="uk-UA" dirty="0" smtClean="0"/>
              <a:t>Батьківський комітет закладу.</a:t>
            </a:r>
            <a:endParaRPr lang="ru-RU"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2775098"/>
            <a:ext cx="7886700" cy="3720842"/>
          </a:xfrm>
        </p:spPr>
        <p:txBody>
          <a:bodyPr/>
          <a:lstStyle/>
          <a:p>
            <a:r>
              <a:rPr lang="uk-UA" b="1" dirty="0" smtClean="0"/>
              <a:t>Автономія закладів освіти</a:t>
            </a:r>
            <a:endParaRPr lang="ru-RU" dirty="0" smtClean="0"/>
          </a:p>
          <a:p>
            <a:r>
              <a:rPr lang="uk-UA" b="1" dirty="0" smtClean="0"/>
              <a:t>Відкритість органів управління освітою</a:t>
            </a:r>
          </a:p>
          <a:p>
            <a:r>
              <a:rPr lang="uk-UA" b="1" dirty="0" smtClean="0"/>
              <a:t>Громадське управління у сфері освіти</a:t>
            </a:r>
          </a:p>
          <a:p>
            <a:r>
              <a:rPr lang="uk-UA" b="1" dirty="0" smtClean="0"/>
              <a:t>Державна сертифікація педагогічних працівників</a:t>
            </a:r>
          </a:p>
          <a:p>
            <a:r>
              <a:rPr lang="uk-UA" b="1" dirty="0" smtClean="0"/>
              <a:t>Інститут освітнього омбудсмена</a:t>
            </a:r>
          </a:p>
          <a:p>
            <a:r>
              <a:rPr lang="uk-UA" b="1" dirty="0" smtClean="0"/>
              <a:t>Єдина державна електронна база з питань освіти</a:t>
            </a:r>
            <a:endParaRPr lang="ru-RU" dirty="0"/>
          </a:p>
        </p:txBody>
      </p:sp>
      <p:sp>
        <p:nvSpPr>
          <p:cNvPr id="4" name="Заголовок 1"/>
          <p:cNvSpPr>
            <a:spLocks noGrp="1"/>
          </p:cNvSpPr>
          <p:nvPr>
            <p:ph type="title"/>
          </p:nvPr>
        </p:nvSpPr>
        <p:spPr>
          <a:xfrm>
            <a:off x="261181" y="1346095"/>
            <a:ext cx="7886700" cy="1325563"/>
          </a:xfrm>
        </p:spPr>
        <p:txBody>
          <a:bodyPr/>
          <a:lstStyle/>
          <a:p>
            <a:r>
              <a:rPr lang="uk-UA" b="1" dirty="0" smtClean="0">
                <a:solidFill>
                  <a:srgbClr val="002060"/>
                </a:solidFill>
              </a:rPr>
              <a:t>Оновлення</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532957" y="1506648"/>
          <a:ext cx="8143210" cy="504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752" y="1162568"/>
            <a:ext cx="7886700" cy="1325563"/>
          </a:xfrm>
        </p:spPr>
        <p:txBody>
          <a:bodyPr/>
          <a:lstStyle/>
          <a:p>
            <a:r>
              <a:rPr lang="uk-UA" b="1" dirty="0" smtClean="0">
                <a:solidFill>
                  <a:srgbClr val="002060"/>
                </a:solidFill>
              </a:rPr>
              <a:t>Наукове і методичне забезпечення освіти</a:t>
            </a:r>
            <a:endParaRPr lang="ru-RU" b="1" dirty="0">
              <a:solidFill>
                <a:srgbClr val="002060"/>
              </a:solidFill>
            </a:endParaRPr>
          </a:p>
        </p:txBody>
      </p:sp>
      <p:sp>
        <p:nvSpPr>
          <p:cNvPr id="3" name="Содержимое 2"/>
          <p:cNvSpPr>
            <a:spLocks noGrp="1"/>
          </p:cNvSpPr>
          <p:nvPr>
            <p:ph idx="1"/>
          </p:nvPr>
        </p:nvSpPr>
        <p:spPr>
          <a:xfrm>
            <a:off x="628650" y="2506662"/>
            <a:ext cx="7886700" cy="4351338"/>
          </a:xfrm>
        </p:spPr>
        <p:txBody>
          <a:bodyPr/>
          <a:lstStyle/>
          <a:p>
            <a:r>
              <a:rPr lang="uk-UA" dirty="0" smtClean="0"/>
              <a:t>Наукове і методичне забезпечення освіти здійснюють центральний орган виконавчої влади у сфері освіти і науки, Національна академія наук України, Національна академія педагогічних наук України, центральні органи виконавчої влади, яким підпорядковані заклади освіти, академічні, галузеві науково-дослідні інститути, інші науково-методичні і методичні установи у взаємодії з відповідними підприємствами, творчими спілками, асоціаціями, товариствами, громадськими фаховими організаціями.</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813" y="2374679"/>
            <a:ext cx="7886700" cy="1325563"/>
          </a:xfrm>
        </p:spPr>
        <p:txBody>
          <a:bodyPr>
            <a:normAutofit/>
          </a:bodyPr>
          <a:lstStyle/>
          <a:p>
            <a:pPr algn="ctr"/>
            <a:r>
              <a:rPr lang="uk-UA" sz="4400" b="1" dirty="0" smtClean="0">
                <a:solidFill>
                  <a:srgbClr val="002060"/>
                </a:solidFill>
              </a:rPr>
              <a:t>Концепція національного виховання</a:t>
            </a:r>
            <a:endParaRPr lang="ru-RU" sz="4400" b="1"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915" y="2576698"/>
            <a:ext cx="7886700" cy="1325563"/>
          </a:xfrm>
        </p:spPr>
        <p:txBody>
          <a:bodyPr>
            <a:normAutofit/>
          </a:bodyPr>
          <a:lstStyle/>
          <a:p>
            <a:pPr algn="ctr"/>
            <a:r>
              <a:rPr lang="uk-UA" sz="4400" b="1" dirty="0" smtClean="0">
                <a:solidFill>
                  <a:srgbClr val="002060"/>
                </a:solidFill>
              </a:rPr>
              <a:t>Основні напрямки </a:t>
            </a:r>
            <a:br>
              <a:rPr lang="uk-UA" sz="4400" b="1" dirty="0" smtClean="0">
                <a:solidFill>
                  <a:srgbClr val="002060"/>
                </a:solidFill>
              </a:rPr>
            </a:br>
            <a:r>
              <a:rPr lang="uk-UA" sz="4400" b="1" dirty="0" smtClean="0">
                <a:solidFill>
                  <a:srgbClr val="002060"/>
                </a:solidFill>
              </a:rPr>
              <a:t>науково-методичної підтримки</a:t>
            </a:r>
            <a:endParaRPr lang="ru-RU" sz="4400"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0" y="0"/>
            <a:ext cx="9144000" cy="6858000"/>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8586" y="261440"/>
            <a:ext cx="8446827" cy="6335120"/>
          </a:xfrm>
          <a:prstGeom prst="rect">
            <a:avLst/>
          </a:prstGeom>
        </p:spPr>
      </p:pic>
      <p:sp>
        <p:nvSpPr>
          <p:cNvPr id="11" name="Прямоугольник 10"/>
          <p:cNvSpPr/>
          <p:nvPr/>
        </p:nvSpPr>
        <p:spPr>
          <a:xfrm>
            <a:off x="1805014" y="187235"/>
            <a:ext cx="931665" cy="1862048"/>
          </a:xfrm>
          <a:prstGeom prst="rect">
            <a:avLst/>
          </a:prstGeom>
        </p:spPr>
        <p:txBody>
          <a:bodyPr wrap="none">
            <a:spAutoFit/>
          </a:bodyPr>
          <a:lstStyle/>
          <a:p>
            <a:r>
              <a:rPr lang="en-US" sz="11500" b="1" i="0" dirty="0" smtClean="0">
                <a:ln w="12700">
                  <a:solidFill>
                    <a:schemeClr val="bg1"/>
                  </a:solidFill>
                  <a:prstDash val="solid"/>
                </a:ln>
                <a:pattFill prst="ltDnDiag">
                  <a:fgClr>
                    <a:schemeClr val="accent2"/>
                  </a:fgClr>
                  <a:bgClr>
                    <a:schemeClr val="bg1"/>
                  </a:bgClr>
                </a:pattFill>
              </a:rPr>
              <a:t>1</a:t>
            </a:r>
            <a:endParaRPr lang="ru-RU" sz="11500" b="1" dirty="0">
              <a:ln w="12700">
                <a:solidFill>
                  <a:schemeClr val="bg1"/>
                </a:solidFill>
                <a:prstDash val="solid"/>
              </a:ln>
              <a:pattFill prst="ltDnDiag">
                <a:fgClr>
                  <a:schemeClr val="accent2"/>
                </a:fgClr>
                <a:bgClr>
                  <a:schemeClr val="bg1"/>
                </a:bgClr>
              </a:pattFill>
            </a:endParaRPr>
          </a:p>
        </p:txBody>
      </p:sp>
      <p:sp>
        <p:nvSpPr>
          <p:cNvPr id="12" name="Прямоугольник 11"/>
          <p:cNvSpPr/>
          <p:nvPr/>
        </p:nvSpPr>
        <p:spPr>
          <a:xfrm>
            <a:off x="3139857" y="1967395"/>
            <a:ext cx="931665" cy="1862048"/>
          </a:xfrm>
          <a:prstGeom prst="rect">
            <a:avLst/>
          </a:prstGeom>
        </p:spPr>
        <p:txBody>
          <a:bodyPr wrap="none">
            <a:spAutoFit/>
          </a:bodyPr>
          <a:lstStyle/>
          <a:p>
            <a:r>
              <a:rPr lang="en-US" sz="11500" b="1" i="0" dirty="0" smtClean="0">
                <a:ln w="12700">
                  <a:solidFill>
                    <a:schemeClr val="bg1"/>
                  </a:solidFill>
                  <a:prstDash val="solid"/>
                </a:ln>
                <a:pattFill prst="ltDnDiag">
                  <a:fgClr>
                    <a:schemeClr val="accent2"/>
                  </a:fgClr>
                  <a:bgClr>
                    <a:schemeClr val="bg1"/>
                  </a:bgClr>
                </a:pattFill>
              </a:rPr>
              <a:t>2</a:t>
            </a:r>
            <a:endParaRPr lang="ru-RU" sz="11500" b="1" dirty="0">
              <a:ln w="12700">
                <a:solidFill>
                  <a:schemeClr val="bg1"/>
                </a:solidFill>
                <a:prstDash val="solid"/>
              </a:ln>
              <a:pattFill prst="ltDnDiag">
                <a:fgClr>
                  <a:schemeClr val="accent2"/>
                </a:fgClr>
                <a:bgClr>
                  <a:schemeClr val="bg1"/>
                </a:bgClr>
              </a:pattFill>
            </a:endParaRPr>
          </a:p>
        </p:txBody>
      </p:sp>
      <p:sp>
        <p:nvSpPr>
          <p:cNvPr id="13" name="Прямоугольник 12"/>
          <p:cNvSpPr/>
          <p:nvPr/>
        </p:nvSpPr>
        <p:spPr>
          <a:xfrm>
            <a:off x="4461052" y="3761203"/>
            <a:ext cx="931665" cy="1862048"/>
          </a:xfrm>
          <a:prstGeom prst="rect">
            <a:avLst/>
          </a:prstGeom>
        </p:spPr>
        <p:txBody>
          <a:bodyPr wrap="none">
            <a:spAutoFit/>
          </a:bodyPr>
          <a:lstStyle/>
          <a:p>
            <a:r>
              <a:rPr lang="en-US" sz="11500" b="1" i="0" dirty="0" smtClean="0">
                <a:ln w="12700">
                  <a:solidFill>
                    <a:schemeClr val="bg1"/>
                  </a:solidFill>
                  <a:prstDash val="solid"/>
                </a:ln>
                <a:pattFill prst="ltDnDiag">
                  <a:fgClr>
                    <a:schemeClr val="accent2"/>
                  </a:fgClr>
                  <a:bgClr>
                    <a:schemeClr val="bg1"/>
                  </a:bgClr>
                </a:pattFill>
              </a:rPr>
              <a:t>3</a:t>
            </a:r>
            <a:endParaRPr lang="ru-RU" sz="11500" b="1" dirty="0">
              <a:ln w="12700">
                <a:solidFill>
                  <a:schemeClr val="bg1"/>
                </a:solidFill>
                <a:prstDash val="solid"/>
              </a:ln>
              <a:pattFill prst="ltDnDiag">
                <a:fgClr>
                  <a:schemeClr val="accent2"/>
                </a:fgClr>
                <a:bgClr>
                  <a:schemeClr val="bg1"/>
                </a:bgClr>
              </a:pattFill>
            </a:endParaRPr>
          </a:p>
        </p:txBody>
      </p:sp>
      <p:sp>
        <p:nvSpPr>
          <p:cNvPr id="14" name="Прямоугольник 13"/>
          <p:cNvSpPr/>
          <p:nvPr/>
        </p:nvSpPr>
        <p:spPr>
          <a:xfrm>
            <a:off x="2654791" y="725035"/>
            <a:ext cx="4837830" cy="830997"/>
          </a:xfrm>
          <a:prstGeom prst="rect">
            <a:avLst/>
          </a:prstGeom>
        </p:spPr>
        <p:txBody>
          <a:bodyPr wrap="square">
            <a:spAutoFit/>
          </a:bodyPr>
          <a:lstStyle/>
          <a:p>
            <a:pPr algn="ctr"/>
            <a:r>
              <a:rPr lang="uk-UA" sz="2400" dirty="0" smtClean="0"/>
              <a:t>Освітні стратегії розвитку освіти регіону</a:t>
            </a:r>
            <a:endParaRPr lang="ru-RU" sz="2400" dirty="0"/>
          </a:p>
        </p:txBody>
      </p:sp>
      <p:sp>
        <p:nvSpPr>
          <p:cNvPr id="15" name="Прямоугольник 14"/>
          <p:cNvSpPr/>
          <p:nvPr/>
        </p:nvSpPr>
        <p:spPr>
          <a:xfrm>
            <a:off x="3986624" y="2382162"/>
            <a:ext cx="3642473" cy="830997"/>
          </a:xfrm>
          <a:prstGeom prst="rect">
            <a:avLst/>
          </a:prstGeom>
        </p:spPr>
        <p:txBody>
          <a:bodyPr wrap="square">
            <a:spAutoFit/>
          </a:bodyPr>
          <a:lstStyle/>
          <a:p>
            <a:r>
              <a:rPr lang="uk-UA" sz="2400" dirty="0" smtClean="0"/>
              <a:t>Освітні стратегії розвитку освітнього закладу</a:t>
            </a:r>
            <a:endParaRPr lang="ru-RU" sz="2400" dirty="0"/>
          </a:p>
        </p:txBody>
      </p:sp>
      <p:sp>
        <p:nvSpPr>
          <p:cNvPr id="16" name="Прямоугольник 15"/>
          <p:cNvSpPr/>
          <p:nvPr/>
        </p:nvSpPr>
        <p:spPr>
          <a:xfrm>
            <a:off x="5261026" y="4094736"/>
            <a:ext cx="3033889" cy="1384995"/>
          </a:xfrm>
          <a:prstGeom prst="rect">
            <a:avLst/>
          </a:prstGeom>
        </p:spPr>
        <p:txBody>
          <a:bodyPr wrap="square">
            <a:spAutoFit/>
          </a:bodyPr>
          <a:lstStyle/>
          <a:p>
            <a:r>
              <a:rPr lang="uk-UA" sz="2800" dirty="0" smtClean="0"/>
              <a:t>Підготовка вчителя 21 століття</a:t>
            </a:r>
            <a:endParaRPr lang="ru-RU" sz="2800" dirty="0"/>
          </a:p>
        </p:txBody>
      </p:sp>
    </p:spTree>
    <p:extLst>
      <p:ext uri="{BB962C8B-B14F-4D97-AF65-F5344CB8AC3E}">
        <p14:creationId xmlns:p14="http://schemas.microsoft.com/office/powerpoint/2010/main" val="164587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43000" y="425302"/>
            <a:ext cx="6858000" cy="6432698"/>
          </a:xfrm>
          <a:prstGeom prst="rect">
            <a:avLst/>
          </a:prstGeom>
        </p:spPr>
      </p:pic>
      <p:sp>
        <p:nvSpPr>
          <p:cNvPr id="32" name="Прямоугольник 31"/>
          <p:cNvSpPr/>
          <p:nvPr/>
        </p:nvSpPr>
        <p:spPr>
          <a:xfrm>
            <a:off x="6321670" y="1278613"/>
            <a:ext cx="2379584" cy="369332"/>
          </a:xfrm>
          <a:prstGeom prst="rect">
            <a:avLst/>
          </a:prstGeom>
        </p:spPr>
        <p:txBody>
          <a:bodyPr wrap="square">
            <a:spAutoFit/>
          </a:bodyPr>
          <a:lstStyle/>
          <a:p>
            <a:pPr algn="ctr"/>
            <a:r>
              <a:rPr lang="ru-RU" dirty="0" err="1" smtClean="0"/>
              <a:t>Експериментальна</a:t>
            </a:r>
            <a:r>
              <a:rPr lang="ru-RU" dirty="0" smtClean="0"/>
              <a:t> </a:t>
            </a:r>
            <a:endParaRPr lang="ru-RU" dirty="0"/>
          </a:p>
        </p:txBody>
      </p:sp>
      <p:sp>
        <p:nvSpPr>
          <p:cNvPr id="36" name="Прямоугольник 35"/>
          <p:cNvSpPr/>
          <p:nvPr/>
        </p:nvSpPr>
        <p:spPr>
          <a:xfrm>
            <a:off x="5067029" y="1261446"/>
            <a:ext cx="990600" cy="707886"/>
          </a:xfrm>
          <a:prstGeom prst="rect">
            <a:avLst/>
          </a:prstGeom>
        </p:spPr>
        <p:txBody>
          <a:bodyPr wrap="square">
            <a:spAutoFit/>
          </a:bodyPr>
          <a:lstStyle/>
          <a:p>
            <a:pPr algn="ctr"/>
            <a:r>
              <a:rPr lang="en-US" sz="4000" dirty="0" smtClean="0">
                <a:ln/>
                <a:solidFill>
                  <a:schemeClr val="bg1"/>
                </a:solidFill>
                <a:effectLst>
                  <a:outerShdw blurRad="38100" dist="19050" dir="2700000" algn="tl" rotWithShape="0">
                    <a:schemeClr val="dk1">
                      <a:lumMod val="50000"/>
                      <a:alpha val="40000"/>
                    </a:schemeClr>
                  </a:outerShdw>
                </a:effectLst>
              </a:rPr>
              <a:t>01</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45" name="Прямоугольник 44"/>
          <p:cNvSpPr/>
          <p:nvPr/>
        </p:nvSpPr>
        <p:spPr>
          <a:xfrm>
            <a:off x="6117870" y="3115398"/>
            <a:ext cx="990600" cy="707886"/>
          </a:xfrm>
          <a:prstGeom prst="rect">
            <a:avLst/>
          </a:prstGeom>
        </p:spPr>
        <p:txBody>
          <a:bodyPr wrap="square">
            <a:spAutoFit/>
          </a:bodyPr>
          <a:lstStyle/>
          <a:p>
            <a:pPr algn="ctr"/>
            <a:r>
              <a:rPr lang="en-US" sz="4000" dirty="0" smtClean="0">
                <a:ln/>
                <a:solidFill>
                  <a:schemeClr val="bg1"/>
                </a:solidFill>
                <a:effectLst>
                  <a:outerShdw blurRad="38100" dist="19050" dir="2700000" algn="tl" rotWithShape="0">
                    <a:schemeClr val="dk1">
                      <a:lumMod val="50000"/>
                      <a:alpha val="40000"/>
                    </a:schemeClr>
                  </a:outerShdw>
                </a:effectLst>
              </a:rPr>
              <a:t>02</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5" name="Прямоугольник 54"/>
          <p:cNvSpPr/>
          <p:nvPr/>
        </p:nvSpPr>
        <p:spPr>
          <a:xfrm>
            <a:off x="5067029" y="4827088"/>
            <a:ext cx="990600" cy="707886"/>
          </a:xfrm>
          <a:prstGeom prst="rect">
            <a:avLst/>
          </a:prstGeom>
        </p:spPr>
        <p:txBody>
          <a:bodyPr wrap="square">
            <a:spAutoFit/>
          </a:bodyPr>
          <a:lstStyle/>
          <a:p>
            <a:pPr algn="ctr"/>
            <a:r>
              <a:rPr lang="en-US" sz="4000" dirty="0" smtClean="0">
                <a:ln/>
                <a:solidFill>
                  <a:schemeClr val="bg1"/>
                </a:solidFill>
                <a:effectLst>
                  <a:outerShdw blurRad="38100" dist="19050" dir="2700000" algn="tl" rotWithShape="0">
                    <a:schemeClr val="dk1">
                      <a:lumMod val="50000"/>
                      <a:alpha val="40000"/>
                    </a:schemeClr>
                  </a:outerShdw>
                </a:effectLst>
              </a:rPr>
              <a:t>03</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7" name="Прямоугольник 56"/>
          <p:cNvSpPr/>
          <p:nvPr/>
        </p:nvSpPr>
        <p:spPr>
          <a:xfrm>
            <a:off x="3103757" y="4840535"/>
            <a:ext cx="990600" cy="707886"/>
          </a:xfrm>
          <a:prstGeom prst="rect">
            <a:avLst/>
          </a:prstGeom>
        </p:spPr>
        <p:txBody>
          <a:bodyPr wrap="square">
            <a:spAutoFit/>
          </a:bodyPr>
          <a:lstStyle/>
          <a:p>
            <a:pPr algn="ctr"/>
            <a:r>
              <a:rPr lang="en-US" sz="4000" dirty="0" smtClean="0">
                <a:ln/>
                <a:solidFill>
                  <a:schemeClr val="bg1"/>
                </a:solidFill>
                <a:effectLst>
                  <a:outerShdw blurRad="38100" dist="19050" dir="2700000" algn="tl" rotWithShape="0">
                    <a:schemeClr val="dk1">
                      <a:lumMod val="50000"/>
                      <a:alpha val="40000"/>
                    </a:schemeClr>
                  </a:outerShdw>
                </a:effectLst>
              </a:rPr>
              <a:t>04</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8" name="Прямоугольник 57"/>
          <p:cNvSpPr/>
          <p:nvPr/>
        </p:nvSpPr>
        <p:spPr>
          <a:xfrm>
            <a:off x="2028841" y="3115398"/>
            <a:ext cx="990600" cy="707886"/>
          </a:xfrm>
          <a:prstGeom prst="rect">
            <a:avLst/>
          </a:prstGeom>
        </p:spPr>
        <p:txBody>
          <a:bodyPr wrap="square">
            <a:spAutoFit/>
          </a:bodyPr>
          <a:lstStyle/>
          <a:p>
            <a:pPr algn="ctr"/>
            <a:r>
              <a:rPr lang="en-US" sz="4000" dirty="0" smtClean="0">
                <a:ln/>
                <a:solidFill>
                  <a:schemeClr val="bg1"/>
                </a:solidFill>
                <a:effectLst>
                  <a:outerShdw blurRad="38100" dist="19050" dir="2700000" algn="tl" rotWithShape="0">
                    <a:schemeClr val="dk1">
                      <a:lumMod val="50000"/>
                      <a:alpha val="40000"/>
                    </a:schemeClr>
                  </a:outerShdw>
                </a:effectLst>
              </a:rPr>
              <a:t>05</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9" name="Прямоугольник 58"/>
          <p:cNvSpPr/>
          <p:nvPr/>
        </p:nvSpPr>
        <p:spPr>
          <a:xfrm>
            <a:off x="3112450" y="1258090"/>
            <a:ext cx="990600" cy="707886"/>
          </a:xfrm>
          <a:prstGeom prst="rect">
            <a:avLst/>
          </a:prstGeom>
        </p:spPr>
        <p:txBody>
          <a:bodyPr wrap="square">
            <a:spAutoFit/>
          </a:bodyPr>
          <a:lstStyle/>
          <a:p>
            <a:pPr algn="ctr"/>
            <a:r>
              <a:rPr lang="en-US" sz="4000" dirty="0" smtClean="0">
                <a:ln/>
                <a:solidFill>
                  <a:schemeClr val="bg1"/>
                </a:solidFill>
                <a:effectLst>
                  <a:outerShdw blurRad="38100" dist="19050" dir="2700000" algn="tl" rotWithShape="0">
                    <a:schemeClr val="dk1">
                      <a:lumMod val="50000"/>
                      <a:alpha val="40000"/>
                    </a:schemeClr>
                  </a:outerShdw>
                </a:effectLst>
              </a:rPr>
              <a:t>06</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60" name="Прямоугольник 59"/>
          <p:cNvSpPr/>
          <p:nvPr/>
        </p:nvSpPr>
        <p:spPr>
          <a:xfrm>
            <a:off x="6900311" y="3146175"/>
            <a:ext cx="2379584" cy="646331"/>
          </a:xfrm>
          <a:prstGeom prst="rect">
            <a:avLst/>
          </a:prstGeom>
        </p:spPr>
        <p:txBody>
          <a:bodyPr wrap="square">
            <a:spAutoFit/>
          </a:bodyPr>
          <a:lstStyle/>
          <a:p>
            <a:pPr algn="ctr"/>
            <a:r>
              <a:rPr lang="ru-RU" dirty="0" err="1" smtClean="0"/>
              <a:t>Міжнародна</a:t>
            </a:r>
            <a:r>
              <a:rPr lang="ru-RU" dirty="0" smtClean="0"/>
              <a:t> </a:t>
            </a:r>
            <a:r>
              <a:rPr lang="ru-RU" dirty="0" err="1" smtClean="0"/>
              <a:t>співпраця</a:t>
            </a:r>
            <a:endParaRPr lang="ru-RU" dirty="0"/>
          </a:p>
        </p:txBody>
      </p:sp>
      <p:sp>
        <p:nvSpPr>
          <p:cNvPr id="61" name="Прямоугольник 60"/>
          <p:cNvSpPr/>
          <p:nvPr/>
        </p:nvSpPr>
        <p:spPr>
          <a:xfrm>
            <a:off x="5067029" y="5765393"/>
            <a:ext cx="2379584" cy="369332"/>
          </a:xfrm>
          <a:prstGeom prst="rect">
            <a:avLst/>
          </a:prstGeom>
        </p:spPr>
        <p:txBody>
          <a:bodyPr wrap="square">
            <a:spAutoFit/>
          </a:bodyPr>
          <a:lstStyle/>
          <a:p>
            <a:pPr algn="ctr"/>
            <a:r>
              <a:rPr lang="ru-RU" dirty="0" err="1" smtClean="0"/>
              <a:t>Фандрайзинг</a:t>
            </a:r>
            <a:endParaRPr lang="ru-RU" dirty="0"/>
          </a:p>
        </p:txBody>
      </p:sp>
      <p:sp>
        <p:nvSpPr>
          <p:cNvPr id="62" name="Прямоугольник 61"/>
          <p:cNvSpPr/>
          <p:nvPr/>
        </p:nvSpPr>
        <p:spPr>
          <a:xfrm>
            <a:off x="1762682" y="5777813"/>
            <a:ext cx="2379584" cy="369332"/>
          </a:xfrm>
          <a:prstGeom prst="rect">
            <a:avLst/>
          </a:prstGeom>
        </p:spPr>
        <p:txBody>
          <a:bodyPr wrap="square">
            <a:spAutoFit/>
          </a:bodyPr>
          <a:lstStyle/>
          <a:p>
            <a:pPr algn="ctr"/>
            <a:r>
              <a:rPr lang="ru-RU" dirty="0" err="1" smtClean="0"/>
              <a:t>Відкритість</a:t>
            </a:r>
            <a:r>
              <a:rPr lang="ru-RU" dirty="0" smtClean="0"/>
              <a:t> </a:t>
            </a:r>
            <a:endParaRPr lang="ru-RU" dirty="0"/>
          </a:p>
        </p:txBody>
      </p:sp>
      <p:sp>
        <p:nvSpPr>
          <p:cNvPr id="63" name="Прямоугольник 62"/>
          <p:cNvSpPr/>
          <p:nvPr/>
        </p:nvSpPr>
        <p:spPr>
          <a:xfrm>
            <a:off x="-90223" y="3176953"/>
            <a:ext cx="2379584" cy="369332"/>
          </a:xfrm>
          <a:prstGeom prst="rect">
            <a:avLst/>
          </a:prstGeom>
        </p:spPr>
        <p:txBody>
          <a:bodyPr wrap="square">
            <a:spAutoFit/>
          </a:bodyPr>
          <a:lstStyle/>
          <a:p>
            <a:pPr algn="ctr"/>
            <a:r>
              <a:rPr lang="ru-RU" dirty="0" err="1" smtClean="0"/>
              <a:t>Проектна</a:t>
            </a:r>
            <a:r>
              <a:rPr lang="ru-RU" dirty="0" smtClean="0"/>
              <a:t> </a:t>
            </a:r>
            <a:r>
              <a:rPr lang="ru-RU" dirty="0" err="1" smtClean="0"/>
              <a:t>діяльність</a:t>
            </a:r>
            <a:endParaRPr lang="ru-RU" dirty="0"/>
          </a:p>
        </p:txBody>
      </p:sp>
      <p:sp>
        <p:nvSpPr>
          <p:cNvPr id="64" name="Прямоугольник 63"/>
          <p:cNvSpPr/>
          <p:nvPr/>
        </p:nvSpPr>
        <p:spPr>
          <a:xfrm>
            <a:off x="198673" y="1404305"/>
            <a:ext cx="2379584" cy="369332"/>
          </a:xfrm>
          <a:prstGeom prst="rect">
            <a:avLst/>
          </a:prstGeom>
        </p:spPr>
        <p:txBody>
          <a:bodyPr wrap="square">
            <a:spAutoFit/>
          </a:bodyPr>
          <a:lstStyle/>
          <a:p>
            <a:pPr algn="ctr"/>
            <a:r>
              <a:rPr lang="ru-RU" dirty="0" err="1" smtClean="0"/>
              <a:t>Вибір</a:t>
            </a:r>
            <a:r>
              <a:rPr lang="ru-RU" dirty="0" smtClean="0"/>
              <a:t> форм </a:t>
            </a:r>
            <a:r>
              <a:rPr lang="ru-RU" dirty="0" err="1" smtClean="0"/>
              <a:t>навчання</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063" y="1915306"/>
            <a:ext cx="514024" cy="51402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794" y="2533577"/>
            <a:ext cx="514024" cy="514024"/>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738" y="3717281"/>
            <a:ext cx="514024" cy="514024"/>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1541" y="4376964"/>
            <a:ext cx="514024" cy="514024"/>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1345" y="3717281"/>
            <a:ext cx="514024" cy="514024"/>
          </a:xfrm>
          <a:prstGeom prst="rect">
            <a:avLst/>
          </a:prstGeom>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4679" y="2565115"/>
            <a:ext cx="514024" cy="514024"/>
          </a:xfrm>
          <a:prstGeom prst="rect">
            <a:avLst/>
          </a:prstGeom>
        </p:spPr>
      </p:pic>
    </p:spTree>
    <p:extLst>
      <p:ext uri="{BB962C8B-B14F-4D97-AF65-F5344CB8AC3E}">
        <p14:creationId xmlns:p14="http://schemas.microsoft.com/office/powerpoint/2010/main" val="3174043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0" y="2017714"/>
            <a:ext cx="9155430"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990600"/>
            <a:ext cx="6402668" cy="4802001"/>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00" y="3115800"/>
            <a:ext cx="2138400" cy="3742200"/>
          </a:xfrm>
          <a:prstGeom prst="rect">
            <a:avLst/>
          </a:prstGeom>
        </p:spPr>
      </p:pic>
      <p:sp>
        <p:nvSpPr>
          <p:cNvPr id="20" name="Rectangle 19"/>
          <p:cNvSpPr/>
          <p:nvPr/>
        </p:nvSpPr>
        <p:spPr>
          <a:xfrm>
            <a:off x="138225" y="1630326"/>
            <a:ext cx="2892056" cy="830997"/>
          </a:xfrm>
          <a:prstGeom prst="rect">
            <a:avLst/>
          </a:prstGeom>
        </p:spPr>
        <p:txBody>
          <a:bodyPr wrap="square">
            <a:spAutoFit/>
          </a:bodyPr>
          <a:lstStyle/>
          <a:p>
            <a:pPr algn="ctr"/>
            <a:r>
              <a:rPr lang="ru-RU" sz="2400" dirty="0" err="1" smtClean="0"/>
              <a:t>Медіаінформаційна</a:t>
            </a:r>
            <a:r>
              <a:rPr lang="ru-RU" sz="2400" dirty="0" smtClean="0"/>
              <a:t> </a:t>
            </a:r>
            <a:r>
              <a:rPr lang="ru-RU" sz="2400" dirty="0" err="1" smtClean="0"/>
              <a:t>грамотність</a:t>
            </a:r>
            <a:endParaRPr lang="ru-RU" sz="2400" dirty="0"/>
          </a:p>
        </p:txBody>
      </p:sp>
      <p:sp>
        <p:nvSpPr>
          <p:cNvPr id="21" name="Rectangle 20"/>
          <p:cNvSpPr/>
          <p:nvPr/>
        </p:nvSpPr>
        <p:spPr>
          <a:xfrm>
            <a:off x="5715000" y="5791200"/>
            <a:ext cx="3252814" cy="523220"/>
          </a:xfrm>
          <a:prstGeom prst="rect">
            <a:avLst/>
          </a:prstGeom>
        </p:spPr>
        <p:txBody>
          <a:bodyPr wrap="none">
            <a:spAutoFit/>
          </a:bodyPr>
          <a:lstStyle/>
          <a:p>
            <a:r>
              <a:rPr lang="uk-UA" sz="2800" dirty="0" smtClean="0"/>
              <a:t>Проектна діяльність</a:t>
            </a:r>
            <a:endParaRPr lang="en-US" sz="2800" dirty="0"/>
          </a:p>
        </p:txBody>
      </p:sp>
      <p:sp>
        <p:nvSpPr>
          <p:cNvPr id="22" name="Rectangle 21"/>
          <p:cNvSpPr/>
          <p:nvPr/>
        </p:nvSpPr>
        <p:spPr>
          <a:xfrm>
            <a:off x="152400" y="5029200"/>
            <a:ext cx="2411238" cy="584775"/>
          </a:xfrm>
          <a:prstGeom prst="rect">
            <a:avLst/>
          </a:prstGeom>
        </p:spPr>
        <p:txBody>
          <a:bodyPr wrap="none">
            <a:spAutoFit/>
          </a:bodyPr>
          <a:lstStyle/>
          <a:p>
            <a:r>
              <a:rPr lang="uk-UA" sz="3200" dirty="0" smtClean="0"/>
              <a:t>Оцінювання </a:t>
            </a:r>
            <a:endParaRPr lang="en-US" sz="3200" dirty="0"/>
          </a:p>
        </p:txBody>
      </p:sp>
    </p:spTree>
    <p:extLst>
      <p:ext uri="{BB962C8B-B14F-4D97-AF65-F5344CB8AC3E}">
        <p14:creationId xmlns:p14="http://schemas.microsoft.com/office/powerpoint/2010/main" val="1925900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82974"/>
            <a:ext cx="7886700" cy="1325563"/>
          </a:xfrm>
        </p:spPr>
        <p:txBody>
          <a:bodyPr/>
          <a:lstStyle/>
          <a:p>
            <a:r>
              <a:rPr lang="uk-UA" b="1" dirty="0" smtClean="0">
                <a:solidFill>
                  <a:srgbClr val="002060"/>
                </a:solidFill>
              </a:rPr>
              <a:t>Стратегії оцінювання </a:t>
            </a:r>
            <a:endParaRPr lang="ru-RU" b="1" dirty="0">
              <a:solidFill>
                <a:srgbClr val="002060"/>
              </a:solidFill>
            </a:endParaRPr>
          </a:p>
        </p:txBody>
      </p:sp>
      <p:sp>
        <p:nvSpPr>
          <p:cNvPr id="3" name="Содержимое 2"/>
          <p:cNvSpPr>
            <a:spLocks noGrp="1"/>
          </p:cNvSpPr>
          <p:nvPr>
            <p:ph idx="1"/>
          </p:nvPr>
        </p:nvSpPr>
        <p:spPr>
          <a:xfrm>
            <a:off x="500463" y="2278553"/>
            <a:ext cx="7886700" cy="4351338"/>
          </a:xfrm>
        </p:spPr>
        <p:txBody>
          <a:bodyPr/>
          <a:lstStyle/>
          <a:p>
            <a:r>
              <a:rPr lang="uk-UA" dirty="0" smtClean="0"/>
              <a:t>Формуюче:</a:t>
            </a:r>
          </a:p>
          <a:p>
            <a:r>
              <a:rPr lang="uk-UA" dirty="0" smtClean="0"/>
              <a:t>Стратегія розвитку і самопізнання</a:t>
            </a:r>
          </a:p>
          <a:p>
            <a:r>
              <a:rPr lang="uk-UA" dirty="0" smtClean="0"/>
              <a:t>Стратегія </a:t>
            </a:r>
            <a:r>
              <a:rPr lang="uk-UA" dirty="0" err="1" smtClean="0"/>
              <a:t>метапізнання</a:t>
            </a:r>
            <a:endParaRPr lang="uk-UA" dirty="0" smtClean="0"/>
          </a:p>
          <a:p>
            <a:r>
              <a:rPr lang="uk-UA" dirty="0" smtClean="0"/>
              <a:t>Стратегія моніторингу прогресу</a:t>
            </a:r>
          </a:p>
          <a:p>
            <a:r>
              <a:rPr lang="uk-UA" dirty="0" smtClean="0"/>
              <a:t>Підсумкове:</a:t>
            </a:r>
          </a:p>
          <a:p>
            <a:r>
              <a:rPr lang="uk-UA" dirty="0" smtClean="0"/>
              <a:t>Стратегія оцінювання навчальних досягнень відповідно до критеріїв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343" y="3150857"/>
            <a:ext cx="7886700" cy="1325563"/>
          </a:xfrm>
        </p:spPr>
        <p:txBody>
          <a:bodyPr>
            <a:noAutofit/>
          </a:bodyPr>
          <a:lstStyle/>
          <a:p>
            <a:pPr algn="ctr"/>
            <a:r>
              <a:rPr lang="uk-UA" sz="4400" b="1" dirty="0" smtClean="0">
                <a:solidFill>
                  <a:srgbClr val="002060"/>
                </a:solidFill>
              </a:rPr>
              <a:t>Проект Закону України</a:t>
            </a:r>
            <a:r>
              <a:rPr lang="ru-RU" sz="4400" b="1" dirty="0" smtClean="0">
                <a:solidFill>
                  <a:srgbClr val="002060"/>
                </a:solidFill>
              </a:rPr>
              <a:t/>
            </a:r>
            <a:br>
              <a:rPr lang="ru-RU" sz="4400" b="1" dirty="0" smtClean="0">
                <a:solidFill>
                  <a:srgbClr val="002060"/>
                </a:solidFill>
              </a:rPr>
            </a:br>
            <a:r>
              <a:rPr lang="uk-UA" sz="4400" b="1" dirty="0" smtClean="0">
                <a:solidFill>
                  <a:srgbClr val="002060"/>
                </a:solidFill>
              </a:rPr>
              <a:t>"Про внесення змін до Конституції України </a:t>
            </a:r>
            <a:r>
              <a:rPr lang="ru-RU" sz="4400" b="1" dirty="0" smtClean="0">
                <a:solidFill>
                  <a:srgbClr val="002060"/>
                </a:solidFill>
              </a:rPr>
              <a:t/>
            </a:r>
            <a:br>
              <a:rPr lang="ru-RU" sz="4400" b="1" dirty="0" smtClean="0">
                <a:solidFill>
                  <a:srgbClr val="002060"/>
                </a:solidFill>
              </a:rPr>
            </a:br>
            <a:r>
              <a:rPr lang="uk-UA" sz="4400" b="1" dirty="0" smtClean="0">
                <a:solidFill>
                  <a:srgbClr val="002060"/>
                </a:solidFill>
              </a:rPr>
              <a:t>(щодо децентралізації влади)"</a:t>
            </a:r>
            <a:endParaRPr lang="ru-RU" sz="44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buClr>
                <a:srgbClr val="002060"/>
              </a:buClr>
              <a:buFont typeface="Wingdings" pitchFamily="2" charset="2"/>
              <a:buChar char="Ø"/>
            </a:pPr>
            <a:r>
              <a:rPr lang="uk-UA" dirty="0" smtClean="0"/>
              <a:t>	</a:t>
            </a:r>
            <a:r>
              <a:rPr lang="uk-UA" sz="3200" b="1" dirty="0" smtClean="0">
                <a:solidFill>
                  <a:srgbClr val="002060"/>
                </a:solidFill>
              </a:rPr>
              <a:t>Стратегією сталого розвитку "Україна – 2020", яка схвалена Указом Президента України від 12 січня 2015 року № 5, передбачено реалізацію конституційної реформи, у тому числі в частині децентралізації.</a:t>
            </a:r>
            <a:endParaRPr lang="uk-UA" sz="2400" b="1" dirty="0" smtClean="0">
              <a:solidFill>
                <a:srgbClr val="002060"/>
              </a:solidFill>
            </a:endParaRPr>
          </a:p>
          <a:p>
            <a:pPr algn="just">
              <a:buClr>
                <a:srgbClr val="002060"/>
              </a:buClr>
              <a:buNone/>
            </a:pP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549178"/>
            <a:ext cx="7886700" cy="4351338"/>
          </a:xfrm>
        </p:spPr>
        <p:txBody>
          <a:bodyPr>
            <a:normAutofit/>
          </a:bodyPr>
          <a:lstStyle/>
          <a:p>
            <a:pPr>
              <a:buClr>
                <a:srgbClr val="002060"/>
              </a:buClr>
              <a:buNone/>
            </a:pPr>
            <a:endParaRPr lang="ru-RU" dirty="0" smtClean="0"/>
          </a:p>
          <a:p>
            <a:pPr>
              <a:buClr>
                <a:srgbClr val="002060"/>
              </a:buClr>
              <a:buFont typeface="Wingdings" pitchFamily="2" charset="2"/>
              <a:buChar char="Ø"/>
            </a:pPr>
            <a:endParaRPr lang="ru-RU" dirty="0" smtClean="0"/>
          </a:p>
          <a:p>
            <a:pPr>
              <a:buClr>
                <a:srgbClr val="002060"/>
              </a:buClr>
              <a:buFont typeface="Wingdings" pitchFamily="2" charset="2"/>
              <a:buChar char="Ø"/>
            </a:pPr>
            <a:endParaRPr lang="uk-UA" b="1" dirty="0" smtClean="0">
              <a:solidFill>
                <a:srgbClr val="002060"/>
              </a:solidFill>
            </a:endParaRPr>
          </a:p>
        </p:txBody>
      </p:sp>
      <p:sp>
        <p:nvSpPr>
          <p:cNvPr id="4" name="Прямоугольник 3"/>
          <p:cNvSpPr/>
          <p:nvPr/>
        </p:nvSpPr>
        <p:spPr>
          <a:xfrm>
            <a:off x="574157" y="1295538"/>
            <a:ext cx="7985051" cy="5693866"/>
          </a:xfrm>
          <a:prstGeom prst="rect">
            <a:avLst/>
          </a:prstGeom>
        </p:spPr>
        <p:txBody>
          <a:bodyPr wrap="square">
            <a:spAutoFit/>
          </a:bodyPr>
          <a:lstStyle/>
          <a:p>
            <a:pPr algn="just">
              <a:buFont typeface="Wingdings" pitchFamily="2" charset="2"/>
              <a:buChar char="Ø"/>
            </a:pPr>
            <a:r>
              <a:rPr lang="uk-UA" sz="2800" b="1" dirty="0" smtClean="0">
                <a:solidFill>
                  <a:srgbClr val="002060"/>
                </a:solidFill>
              </a:rPr>
              <a:t>У Стратегії зазначено,  що метою політики у сфері децентралізації є відхід від централізованої моделі управління в державі, забезпечення спроможності місцевого самоврядування та побудова ефективної системи територіальної організації влади в Україні, реалізація повною мірою положень Європейської хартії місцевого самоврядування, принципів </a:t>
            </a:r>
            <a:r>
              <a:rPr lang="uk-UA" sz="2800" b="1" dirty="0" err="1" smtClean="0">
                <a:solidFill>
                  <a:srgbClr val="002060"/>
                </a:solidFill>
              </a:rPr>
              <a:t>субсидіарності</a:t>
            </a:r>
            <a:r>
              <a:rPr lang="uk-UA" sz="2800" b="1" dirty="0" smtClean="0">
                <a:solidFill>
                  <a:srgbClr val="002060"/>
                </a:solidFill>
              </a:rPr>
              <a:t>, повсюдності і фінансової самодостатності місцевого самоврядування.</a:t>
            </a:r>
          </a:p>
          <a:p>
            <a:pPr algn="just"/>
            <a:r>
              <a:rPr lang="en-US" sz="2800" dirty="0" smtClean="0">
                <a:hlinkClick r:id="rId2"/>
              </a:rPr>
              <a:t>http://w1.c1.rada.gov.ua/pls/zweb2/webproc4_1?pf3511=55812</a:t>
            </a:r>
            <a:endParaRPr lang="uk-UA" sz="2800" dirty="0" smtClean="0"/>
          </a:p>
          <a:p>
            <a:pPr algn="just">
              <a:buFont typeface="Wingdings" pitchFamily="2" charset="2"/>
              <a:buChar char="Ø"/>
            </a:pP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9" y="2264736"/>
            <a:ext cx="7886700" cy="1297172"/>
          </a:xfrm>
        </p:spPr>
        <p:txBody>
          <a:bodyPr>
            <a:normAutofit fontScale="90000"/>
          </a:bodyPr>
          <a:lstStyle/>
          <a:p>
            <a:pPr algn="ctr"/>
            <a:r>
              <a:rPr lang="uk-UA" sz="4400" b="1" dirty="0" smtClean="0">
                <a:solidFill>
                  <a:srgbClr val="002060"/>
                </a:solidFill>
              </a:rPr>
              <a:t/>
            </a:r>
            <a:br>
              <a:rPr lang="uk-UA" sz="4400" b="1" dirty="0" smtClean="0">
                <a:solidFill>
                  <a:srgbClr val="002060"/>
                </a:solidFill>
              </a:rPr>
            </a:br>
            <a:r>
              <a:rPr lang="uk-UA" sz="4400" b="1" dirty="0" smtClean="0">
                <a:solidFill>
                  <a:srgbClr val="002060"/>
                </a:solidFill>
              </a:rPr>
              <a:t>Проект Закону України </a:t>
            </a:r>
            <a:br>
              <a:rPr lang="uk-UA" sz="4400" b="1" dirty="0" smtClean="0">
                <a:solidFill>
                  <a:srgbClr val="002060"/>
                </a:solidFill>
              </a:rPr>
            </a:br>
            <a:r>
              <a:rPr lang="uk-UA" sz="4400" b="1" dirty="0" err="1" smtClean="0">
                <a:solidFill>
                  <a:srgbClr val="002060"/>
                </a:solidFill>
              </a:rPr>
              <a:t>“Про</a:t>
            </a:r>
            <a:r>
              <a:rPr lang="uk-UA" sz="4400" b="1" dirty="0" smtClean="0">
                <a:solidFill>
                  <a:srgbClr val="002060"/>
                </a:solidFill>
              </a:rPr>
              <a:t> </a:t>
            </a:r>
            <a:r>
              <a:rPr lang="uk-UA" sz="4400" b="1" dirty="0" err="1" smtClean="0">
                <a:solidFill>
                  <a:srgbClr val="002060"/>
                </a:solidFill>
              </a:rPr>
              <a:t>освіту”</a:t>
            </a:r>
            <a:r>
              <a:rPr lang="uk-UA" sz="4400" b="1" dirty="0" smtClean="0">
                <a:solidFill>
                  <a:srgbClr val="002060"/>
                </a:solidFill>
              </a:rPr>
              <a:t/>
            </a:r>
            <a:br>
              <a:rPr lang="uk-UA" sz="4400" b="1" dirty="0" smtClean="0">
                <a:solidFill>
                  <a:srgbClr val="002060"/>
                </a:solidFill>
              </a:rPr>
            </a:br>
            <a:endParaRPr lang="ru-RU" sz="44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smtClean="0"/>
              <a:t>Освіта - основа інтелектуального, культурного, соціального, економічного розвитку особистості, суспільства і держави.</a:t>
            </a:r>
            <a:endParaRPr lang="ru-RU" dirty="0" smtClean="0"/>
          </a:p>
          <a:p>
            <a:r>
              <a:rPr lang="uk-UA" dirty="0" smtClean="0"/>
              <a:t>Метою освіти є всебічний розвиток людини як особистості, здатної до етично відповідальної участі у житті суспільства, її розумових і фізичних здібностей, забезпечення на цій основі сталого розвитку суспільства і держави, а також потреб у кваліфікованих фахівцях.</a:t>
            </a:r>
            <a:r>
              <a:rPr lang="en-US" dirty="0" smtClean="0"/>
              <a:t> </a:t>
            </a:r>
            <a:endParaRPr lang="uk-UA" dirty="0" smtClean="0"/>
          </a:p>
          <a:p>
            <a:endParaRPr lang="uk-UA" dirty="0" smtClean="0">
              <a:hlinkClick r:id="rId2"/>
            </a:endParaRPr>
          </a:p>
          <a:p>
            <a:endParaRPr lang="uk-UA" dirty="0" smtClean="0">
              <a:hlinkClick r:id="rId2"/>
            </a:endParaRPr>
          </a:p>
          <a:p>
            <a:endParaRPr lang="uk-UA" dirty="0" smtClean="0">
              <a:hlinkClick r:id="rId2"/>
            </a:endParaRPr>
          </a:p>
          <a:p>
            <a:r>
              <a:rPr lang="en-US" dirty="0" smtClean="0">
                <a:hlinkClick r:id="rId2"/>
              </a:rPr>
              <a:t>http://www.mon.gov.ua/citizens/zv%E2%80%99yazki-z-gromadskistyu/gromadske-obgovorennya.html</a:t>
            </a:r>
            <a:endParaRPr lang="uk-UA"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162" y="1183833"/>
            <a:ext cx="7886700" cy="1325563"/>
          </a:xfrm>
        </p:spPr>
        <p:txBody>
          <a:bodyPr>
            <a:normAutofit fontScale="90000"/>
          </a:bodyPr>
          <a:lstStyle/>
          <a:p>
            <a:r>
              <a:rPr lang="uk-UA" b="1" dirty="0" smtClean="0">
                <a:solidFill>
                  <a:srgbClr val="002060"/>
                </a:solidFill>
              </a:rPr>
              <a:t>Засадами державної політики у сфері освіти є:</a:t>
            </a:r>
            <a:r>
              <a:rPr lang="ru-RU" b="1" dirty="0" smtClean="0">
                <a:solidFill>
                  <a:srgbClr val="002060"/>
                </a:solidFill>
              </a:rPr>
              <a:t/>
            </a:r>
            <a:br>
              <a:rPr lang="ru-RU" b="1" dirty="0" smtClean="0">
                <a:solidFill>
                  <a:srgbClr val="002060"/>
                </a:solidFill>
              </a:rPr>
            </a:br>
            <a:endParaRPr lang="ru-RU" b="1" dirty="0">
              <a:solidFill>
                <a:srgbClr val="002060"/>
              </a:solidFill>
            </a:endParaRPr>
          </a:p>
        </p:txBody>
      </p:sp>
      <p:sp>
        <p:nvSpPr>
          <p:cNvPr id="3" name="Содержимое 2"/>
          <p:cNvSpPr>
            <a:spLocks noGrp="1"/>
          </p:cNvSpPr>
          <p:nvPr>
            <p:ph idx="1"/>
          </p:nvPr>
        </p:nvSpPr>
        <p:spPr>
          <a:xfrm>
            <a:off x="639282" y="2059541"/>
            <a:ext cx="7886700" cy="4351338"/>
          </a:xfrm>
        </p:spPr>
        <p:txBody>
          <a:bodyPr>
            <a:normAutofit fontScale="85000" lnSpcReduction="20000"/>
          </a:bodyPr>
          <a:lstStyle/>
          <a:p>
            <a:r>
              <a:rPr lang="uk-UA" dirty="0" smtClean="0"/>
              <a:t>забезпечення рівності прав та обов’язків закладів освіти, незалежно від їх типу;</a:t>
            </a:r>
            <a:endParaRPr lang="ru-RU" dirty="0" smtClean="0"/>
          </a:p>
          <a:p>
            <a:r>
              <a:rPr lang="uk-UA" dirty="0" smtClean="0"/>
              <a:t>забезпечення якості освіти;</a:t>
            </a:r>
            <a:endParaRPr lang="ru-RU" dirty="0" smtClean="0"/>
          </a:p>
          <a:p>
            <a:r>
              <a:rPr lang="uk-UA" dirty="0" smtClean="0"/>
              <a:t>забезпечення рівного доступу до освіти незалежно від будь-яких обставин та ознак; позитивні дії для забезпечення рівного доступу до освіти;</a:t>
            </a:r>
            <a:endParaRPr lang="ru-RU" dirty="0" smtClean="0"/>
          </a:p>
          <a:p>
            <a:r>
              <a:rPr lang="uk-UA" dirty="0" smtClean="0"/>
              <a:t>інституційне відокремлення здійснення функцій контролю (нагляду) та функцій забезпечення діяльності закладів освіти;</a:t>
            </a:r>
            <a:endParaRPr lang="ru-RU" dirty="0" smtClean="0"/>
          </a:p>
          <a:p>
            <a:r>
              <a:rPr lang="uk-UA" dirty="0" smtClean="0"/>
              <a:t>прозорість і публічність прийняття та реалізації управлінських рішень;</a:t>
            </a:r>
            <a:endParaRPr lang="ru-RU" dirty="0" smtClean="0"/>
          </a:p>
          <a:p>
            <a:r>
              <a:rPr lang="uk-UA" dirty="0" smtClean="0"/>
              <a:t>фінансова, академічна та адміністративна автономія закладів освіти у межах, визначених законодавством;</a:t>
            </a:r>
            <a:endParaRPr lang="ru-RU" dirty="0" smtClean="0"/>
          </a:p>
          <a:p>
            <a:r>
              <a:rPr lang="uk-UA" dirty="0" smtClean="0"/>
              <a:t>сприяння навчанню впродовж життя;</a:t>
            </a:r>
            <a:endParaRPr lang="ru-RU" dirty="0" smtClean="0"/>
          </a:p>
          <a:p>
            <a:r>
              <a:rPr lang="uk-UA" dirty="0" smtClean="0"/>
              <a:t>інтеграція у міжнародне освітнє та наукове середовище;</a:t>
            </a:r>
            <a:endParaRPr lang="ru-RU" dirty="0" smtClean="0"/>
          </a:p>
          <a:p>
            <a:r>
              <a:rPr lang="uk-UA" dirty="0" smtClean="0"/>
              <a:t>верховенство права;</a:t>
            </a:r>
            <a:endParaRPr lang="ru-RU" dirty="0" smtClean="0"/>
          </a:p>
          <a:p>
            <a:r>
              <a:rPr lang="uk-UA" dirty="0" smtClean="0"/>
              <a:t>державно-громадське партнерство, забезпечення державно-громадських форм управління у сфері освіти;</a:t>
            </a:r>
            <a:endParaRPr lang="ru-RU" dirty="0" smtClean="0"/>
          </a:p>
          <a:p>
            <a:r>
              <a:rPr lang="uk-UA" dirty="0" smtClean="0"/>
              <a:t>відповідальність та підзвітність.</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590" y="1162568"/>
            <a:ext cx="7886700" cy="1325563"/>
          </a:xfrm>
        </p:spPr>
        <p:txBody>
          <a:bodyPr/>
          <a:lstStyle/>
          <a:p>
            <a:r>
              <a:rPr lang="uk-UA" b="1" dirty="0" smtClean="0">
                <a:solidFill>
                  <a:srgbClr val="002060"/>
                </a:solidFill>
              </a:rPr>
              <a:t>Основними принципами освіти в Україні є:</a:t>
            </a:r>
            <a:r>
              <a:rPr lang="ru-RU" b="1" dirty="0" smtClean="0">
                <a:solidFill>
                  <a:srgbClr val="002060"/>
                </a:solidFill>
              </a:rPr>
              <a:t/>
            </a:r>
            <a:br>
              <a:rPr lang="ru-RU" b="1" dirty="0" smtClean="0">
                <a:solidFill>
                  <a:srgbClr val="002060"/>
                </a:solidFill>
              </a:rPr>
            </a:br>
            <a:endParaRPr lang="ru-RU" b="1" dirty="0">
              <a:solidFill>
                <a:srgbClr val="002060"/>
              </a:solidFill>
            </a:endParaRPr>
          </a:p>
        </p:txBody>
      </p:sp>
      <p:sp>
        <p:nvSpPr>
          <p:cNvPr id="3" name="Содержимое 2"/>
          <p:cNvSpPr>
            <a:spLocks noGrp="1"/>
          </p:cNvSpPr>
          <p:nvPr>
            <p:ph idx="1"/>
          </p:nvPr>
        </p:nvSpPr>
        <p:spPr>
          <a:xfrm>
            <a:off x="628650" y="2006378"/>
            <a:ext cx="7886700" cy="4351338"/>
          </a:xfrm>
        </p:spPr>
        <p:txBody>
          <a:bodyPr>
            <a:normAutofit/>
          </a:bodyPr>
          <a:lstStyle/>
          <a:p>
            <a:r>
              <a:rPr lang="uk-UA" dirty="0" smtClean="0"/>
              <a:t>гуманізм;</a:t>
            </a:r>
            <a:endParaRPr lang="ru-RU" dirty="0" smtClean="0"/>
          </a:p>
          <a:p>
            <a:r>
              <a:rPr lang="uk-UA" dirty="0" smtClean="0"/>
              <a:t>невтручання політичних партій, релігійних організацій в освітній процес;</a:t>
            </a:r>
            <a:endParaRPr lang="ru-RU" dirty="0" smtClean="0"/>
          </a:p>
          <a:p>
            <a:r>
              <a:rPr lang="uk-UA" dirty="0" smtClean="0"/>
              <a:t>науковий характер освіти;</a:t>
            </a:r>
            <a:endParaRPr lang="ru-RU" dirty="0" smtClean="0"/>
          </a:p>
          <a:p>
            <a:r>
              <a:rPr lang="uk-UA" dirty="0" smtClean="0"/>
              <a:t>інтеграція з наукою і виробництвом;</a:t>
            </a:r>
            <a:endParaRPr lang="ru-RU" dirty="0" smtClean="0"/>
          </a:p>
          <a:p>
            <a:r>
              <a:rPr lang="uk-UA" dirty="0" smtClean="0"/>
              <a:t>єдність і наступність системи освіти;</a:t>
            </a:r>
            <a:endParaRPr lang="ru-RU" dirty="0" smtClean="0"/>
          </a:p>
          <a:p>
            <a:r>
              <a:rPr lang="uk-UA" dirty="0" smtClean="0"/>
              <a:t>свобода у виборі форм здобуття і видів освіти;</a:t>
            </a:r>
            <a:endParaRPr lang="ru-RU" dirty="0" smtClean="0"/>
          </a:p>
          <a:p>
            <a:r>
              <a:rPr lang="uk-UA" dirty="0" smtClean="0"/>
              <a:t>навчання впродовж життя;</a:t>
            </a:r>
            <a:endParaRPr lang="ru-RU" dirty="0" smtClean="0"/>
          </a:p>
          <a:p>
            <a:r>
              <a:rPr lang="uk-UA" dirty="0" smtClean="0"/>
              <a:t>академічна доброчесність;</a:t>
            </a:r>
            <a:endParaRPr lang="ru-RU" dirty="0" smtClean="0"/>
          </a:p>
          <a:p>
            <a:r>
              <a:rPr lang="uk-UA" dirty="0" smtClean="0"/>
              <a:t>академічна свобода;</a:t>
            </a:r>
            <a:endParaRPr lang="ru-RU" dirty="0" smtClean="0"/>
          </a:p>
          <a:p>
            <a:r>
              <a:rPr lang="uk-UA" dirty="0" smtClean="0"/>
              <a:t>єдність навчання, виховання та розвитку.</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1011</Words>
  <Application>Microsoft Office PowerPoint</Application>
  <PresentationFormat>Экран (4:3)</PresentationFormat>
  <Paragraphs>121</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Wingdings</vt:lpstr>
      <vt:lpstr>Тема Office</vt:lpstr>
      <vt:lpstr>Організація освітнього процесу: нові підходи</vt:lpstr>
      <vt:lpstr>Презентация PowerPoint</vt:lpstr>
      <vt:lpstr>Проект Закону України "Про внесення змін до Конституції України  (щодо децентралізації влади)"</vt:lpstr>
      <vt:lpstr>Презентация PowerPoint</vt:lpstr>
      <vt:lpstr>Презентация PowerPoint</vt:lpstr>
      <vt:lpstr> Проект Закону України  “Про освіту” </vt:lpstr>
      <vt:lpstr>Презентация PowerPoint</vt:lpstr>
      <vt:lpstr>Засадами державної політики у сфері освіти є: </vt:lpstr>
      <vt:lpstr>Основними принципами освіти в Україні є: </vt:lpstr>
      <vt:lpstr>Форми здобуття та види освіти</vt:lpstr>
      <vt:lpstr>Формальна освіта</vt:lpstr>
      <vt:lpstr>Неформальна освіта</vt:lpstr>
      <vt:lpstr>Інформальна освіта</vt:lpstr>
      <vt:lpstr>Середня освіта</vt:lpstr>
      <vt:lpstr>Початкова освіта</vt:lpstr>
      <vt:lpstr>Базова освіта</vt:lpstr>
      <vt:lpstr>Профільна середня освіта</vt:lpstr>
      <vt:lpstr>Управління освітніми закладами</vt:lpstr>
      <vt:lpstr>Оновлення</vt:lpstr>
      <vt:lpstr>Наукове і методичне забезпечення освіти</vt:lpstr>
      <vt:lpstr>Концепція національного виховання</vt:lpstr>
      <vt:lpstr>Основні напрямки  науково-методичної підтримки</vt:lpstr>
      <vt:lpstr>Презентация PowerPoint</vt:lpstr>
      <vt:lpstr>Презентация PowerPoint</vt:lpstr>
      <vt:lpstr>Презентация PowerPoint</vt:lpstr>
      <vt:lpstr>Презентация PowerPoint</vt:lpstr>
      <vt:lpstr>Стратегії оцінювання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314</cp:lastModifiedBy>
  <cp:revision>56</cp:revision>
  <cp:lastPrinted>2015-08-17T12:59:25Z</cp:lastPrinted>
  <dcterms:created xsi:type="dcterms:W3CDTF">2014-11-21T11:00:06Z</dcterms:created>
  <dcterms:modified xsi:type="dcterms:W3CDTF">2015-08-17T13:02:32Z</dcterms:modified>
</cp:coreProperties>
</file>